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92" r:id="rId2"/>
    <p:sldId id="256" r:id="rId3"/>
    <p:sldId id="293" r:id="rId4"/>
    <p:sldId id="295" r:id="rId5"/>
    <p:sldId id="294" r:id="rId6"/>
    <p:sldId id="257" r:id="rId7"/>
    <p:sldId id="277" r:id="rId8"/>
    <p:sldId id="275" r:id="rId9"/>
    <p:sldId id="278" r:id="rId10"/>
    <p:sldId id="260" r:id="rId11"/>
    <p:sldId id="279" r:id="rId12"/>
    <p:sldId id="281" r:id="rId13"/>
    <p:sldId id="282" r:id="rId14"/>
    <p:sldId id="283" r:id="rId15"/>
    <p:sldId id="284" r:id="rId16"/>
    <p:sldId id="287" r:id="rId17"/>
    <p:sldId id="288" r:id="rId18"/>
    <p:sldId id="289" r:id="rId19"/>
    <p:sldId id="290" r:id="rId20"/>
    <p:sldId id="322"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267" r:id="rId48"/>
    <p:sldId id="323"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E699"/>
    <a:srgbClr val="F5D640"/>
    <a:srgbClr val="F5D265"/>
    <a:srgbClr val="FCBDA4"/>
    <a:srgbClr val="FEA995"/>
    <a:srgbClr val="FF7F74"/>
    <a:srgbClr val="FF989D"/>
    <a:srgbClr val="FDB0A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7"/>
    <p:restoredTop sz="94633"/>
  </p:normalViewPr>
  <p:slideViewPr>
    <p:cSldViewPr snapToGrid="0">
      <p:cViewPr varScale="1">
        <p:scale>
          <a:sx n="81" d="100"/>
          <a:sy n="81" d="100"/>
        </p:scale>
        <p:origin x="74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6FACE-0413-3949-9231-AD784EB56853}" type="datetimeFigureOut">
              <a:rPr kumimoji="1" lang="zh-TW" altLang="en-US" smtClean="0"/>
              <a:t>2025/7/24</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8F527-29D0-A045-98B2-6C79A7E04708}" type="slidenum">
              <a:rPr kumimoji="1" lang="zh-TW" altLang="en-US" smtClean="0"/>
              <a:t>‹#›</a:t>
            </a:fld>
            <a:endParaRPr kumimoji="1" lang="zh-TW" altLang="en-US"/>
          </a:p>
        </p:txBody>
      </p:sp>
    </p:spTree>
    <p:extLst>
      <p:ext uri="{BB962C8B-B14F-4D97-AF65-F5344CB8AC3E}">
        <p14:creationId xmlns:p14="http://schemas.microsoft.com/office/powerpoint/2010/main" val="1954476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458A90-A9C3-F387-9563-496DE9F5F418}"/>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50967F0E-EB9B-21F8-F62A-5D9112447E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B9DECD55-55E8-55CB-8412-4D6EE8DD4F13}"/>
              </a:ext>
            </a:extLst>
          </p:cNvPr>
          <p:cNvSpPr>
            <a:spLocks noGrp="1"/>
          </p:cNvSpPr>
          <p:nvPr>
            <p:ph type="dt" sz="half" idx="10"/>
          </p:nvPr>
        </p:nvSpPr>
        <p:spPr/>
        <p:txBody>
          <a:bodyPr/>
          <a:lstStyle/>
          <a:p>
            <a:fld id="{6C4241DD-2637-1D4A-B249-92AD80ACBE31}" type="datetime1">
              <a:rPr kumimoji="1" lang="zh-TW" altLang="en-US" smtClean="0"/>
              <a:t>2025/7/24</a:t>
            </a:fld>
            <a:endParaRPr kumimoji="1" lang="zh-TW" altLang="en-US"/>
          </a:p>
        </p:txBody>
      </p:sp>
      <p:sp>
        <p:nvSpPr>
          <p:cNvPr id="5" name="頁尾版面配置區 4">
            <a:extLst>
              <a:ext uri="{FF2B5EF4-FFF2-40B4-BE49-F238E27FC236}">
                <a16:creationId xmlns:a16="http://schemas.microsoft.com/office/drawing/2014/main" id="{1C042014-85B5-81B8-95FA-99D387AB370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AD9A409-AF14-C768-82DE-433C78929646}"/>
              </a:ext>
            </a:extLst>
          </p:cNvPr>
          <p:cNvSpPr>
            <a:spLocks noGrp="1"/>
          </p:cNvSpPr>
          <p:nvPr>
            <p:ph type="sldNum" sz="quarter" idx="12"/>
          </p:nvPr>
        </p:nvSpPr>
        <p:spPr/>
        <p:txBody>
          <a:body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3511683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6AB3B9-0301-3694-7000-D297439AEB86}"/>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E71D5171-0303-F365-7F76-CFAA9C1B915C}"/>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13A33A9F-BBC4-574C-5F85-0B59C1B241FC}"/>
              </a:ext>
            </a:extLst>
          </p:cNvPr>
          <p:cNvSpPr>
            <a:spLocks noGrp="1"/>
          </p:cNvSpPr>
          <p:nvPr>
            <p:ph type="dt" sz="half" idx="10"/>
          </p:nvPr>
        </p:nvSpPr>
        <p:spPr/>
        <p:txBody>
          <a:bodyPr/>
          <a:lstStyle/>
          <a:p>
            <a:fld id="{F92D8E81-73E9-5D48-A27C-465059AB851A}" type="datetime1">
              <a:rPr kumimoji="1" lang="zh-TW" altLang="en-US" smtClean="0"/>
              <a:t>2025/7/24</a:t>
            </a:fld>
            <a:endParaRPr kumimoji="1" lang="zh-TW" altLang="en-US"/>
          </a:p>
        </p:txBody>
      </p:sp>
      <p:sp>
        <p:nvSpPr>
          <p:cNvPr id="5" name="頁尾版面配置區 4">
            <a:extLst>
              <a:ext uri="{FF2B5EF4-FFF2-40B4-BE49-F238E27FC236}">
                <a16:creationId xmlns:a16="http://schemas.microsoft.com/office/drawing/2014/main" id="{1F367CE2-6C47-B298-4DC5-5FD44AB70AB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9179FDC-A838-F999-85B7-2CF597B3A629}"/>
              </a:ext>
            </a:extLst>
          </p:cNvPr>
          <p:cNvSpPr>
            <a:spLocks noGrp="1"/>
          </p:cNvSpPr>
          <p:nvPr>
            <p:ph type="sldNum" sz="quarter" idx="12"/>
          </p:nvPr>
        </p:nvSpPr>
        <p:spPr/>
        <p:txBody>
          <a:body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3120187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58CE4E0-B056-5743-20EF-72D125CB2A5B}"/>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245FEF6D-43C1-7235-4C94-F4DE29120102}"/>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D69757A-ABE1-B909-08CA-6C386324FD9F}"/>
              </a:ext>
            </a:extLst>
          </p:cNvPr>
          <p:cNvSpPr>
            <a:spLocks noGrp="1"/>
          </p:cNvSpPr>
          <p:nvPr>
            <p:ph type="dt" sz="half" idx="10"/>
          </p:nvPr>
        </p:nvSpPr>
        <p:spPr/>
        <p:txBody>
          <a:bodyPr/>
          <a:lstStyle/>
          <a:p>
            <a:fld id="{6AECC41C-5265-6E48-8468-C46E4DB6B97C}" type="datetime1">
              <a:rPr kumimoji="1" lang="zh-TW" altLang="en-US" smtClean="0"/>
              <a:t>2025/7/24</a:t>
            </a:fld>
            <a:endParaRPr kumimoji="1" lang="zh-TW" altLang="en-US"/>
          </a:p>
        </p:txBody>
      </p:sp>
      <p:sp>
        <p:nvSpPr>
          <p:cNvPr id="5" name="頁尾版面配置區 4">
            <a:extLst>
              <a:ext uri="{FF2B5EF4-FFF2-40B4-BE49-F238E27FC236}">
                <a16:creationId xmlns:a16="http://schemas.microsoft.com/office/drawing/2014/main" id="{B491EA96-D046-4FB1-FFD3-CBC0BE18E2F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E6F25A99-BAAF-5059-A978-59DC74E094CA}"/>
              </a:ext>
            </a:extLst>
          </p:cNvPr>
          <p:cNvSpPr>
            <a:spLocks noGrp="1"/>
          </p:cNvSpPr>
          <p:nvPr>
            <p:ph type="sldNum" sz="quarter" idx="12"/>
          </p:nvPr>
        </p:nvSpPr>
        <p:spPr/>
        <p:txBody>
          <a:body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980780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51F755-BE39-2922-1BED-70CEF4B746A4}"/>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7F330186-E5AC-15F7-7713-13C5C93AF51D}"/>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3F1E012-03DA-0247-C8A8-4363F34D2EC0}"/>
              </a:ext>
            </a:extLst>
          </p:cNvPr>
          <p:cNvSpPr>
            <a:spLocks noGrp="1"/>
          </p:cNvSpPr>
          <p:nvPr>
            <p:ph type="dt" sz="half" idx="10"/>
          </p:nvPr>
        </p:nvSpPr>
        <p:spPr/>
        <p:txBody>
          <a:bodyPr/>
          <a:lstStyle/>
          <a:p>
            <a:fld id="{5E701C3E-901A-BB4F-8A4D-C732BE139C7C}" type="datetime1">
              <a:rPr kumimoji="1" lang="zh-TW" altLang="en-US" smtClean="0"/>
              <a:t>2025/7/24</a:t>
            </a:fld>
            <a:endParaRPr kumimoji="1" lang="zh-TW" altLang="en-US"/>
          </a:p>
        </p:txBody>
      </p:sp>
      <p:sp>
        <p:nvSpPr>
          <p:cNvPr id="5" name="頁尾版面配置區 4">
            <a:extLst>
              <a:ext uri="{FF2B5EF4-FFF2-40B4-BE49-F238E27FC236}">
                <a16:creationId xmlns:a16="http://schemas.microsoft.com/office/drawing/2014/main" id="{303E8DD4-EBCB-6D06-90C4-F7CB668140E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2B41EC7B-C67C-A665-61FD-48419581B2C0}"/>
              </a:ext>
            </a:extLst>
          </p:cNvPr>
          <p:cNvSpPr>
            <a:spLocks noGrp="1"/>
          </p:cNvSpPr>
          <p:nvPr>
            <p:ph type="sldNum" sz="quarter" idx="12"/>
          </p:nvPr>
        </p:nvSpPr>
        <p:spPr/>
        <p:txBody>
          <a:body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214886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46ED8A-54B5-0640-1BFC-F50726C7671A}"/>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AD5BFDF9-D545-0A07-9FC6-E740511EA72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B48F0DD9-03AC-E475-1D24-950B074196F5}"/>
              </a:ext>
            </a:extLst>
          </p:cNvPr>
          <p:cNvSpPr>
            <a:spLocks noGrp="1"/>
          </p:cNvSpPr>
          <p:nvPr>
            <p:ph type="dt" sz="half" idx="10"/>
          </p:nvPr>
        </p:nvSpPr>
        <p:spPr/>
        <p:txBody>
          <a:bodyPr/>
          <a:lstStyle/>
          <a:p>
            <a:fld id="{42B2F971-1F38-324A-A6A2-CC79CC504EFC}" type="datetime1">
              <a:rPr kumimoji="1" lang="zh-TW" altLang="en-US" smtClean="0"/>
              <a:t>2025/7/24</a:t>
            </a:fld>
            <a:endParaRPr kumimoji="1" lang="zh-TW" altLang="en-US"/>
          </a:p>
        </p:txBody>
      </p:sp>
      <p:sp>
        <p:nvSpPr>
          <p:cNvPr id="5" name="頁尾版面配置區 4">
            <a:extLst>
              <a:ext uri="{FF2B5EF4-FFF2-40B4-BE49-F238E27FC236}">
                <a16:creationId xmlns:a16="http://schemas.microsoft.com/office/drawing/2014/main" id="{A39EC8D7-D75C-3061-F1D1-36B0F4DE064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D43657E9-048F-4FE6-501F-5F6F3F68129D}"/>
              </a:ext>
            </a:extLst>
          </p:cNvPr>
          <p:cNvSpPr>
            <a:spLocks noGrp="1"/>
          </p:cNvSpPr>
          <p:nvPr>
            <p:ph type="sldNum" sz="quarter" idx="12"/>
          </p:nvPr>
        </p:nvSpPr>
        <p:spPr/>
        <p:txBody>
          <a:body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881472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85AA60-A02A-A682-51EE-FEC7F5A59B1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05CFB45E-8192-4205-BBA8-C6351EFE3C32}"/>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D5A2D4DC-70CD-6025-D045-FB5C1EA2E0BA}"/>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815096B3-E789-639F-1F09-8608CED6509C}"/>
              </a:ext>
            </a:extLst>
          </p:cNvPr>
          <p:cNvSpPr>
            <a:spLocks noGrp="1"/>
          </p:cNvSpPr>
          <p:nvPr>
            <p:ph type="dt" sz="half" idx="10"/>
          </p:nvPr>
        </p:nvSpPr>
        <p:spPr/>
        <p:txBody>
          <a:bodyPr/>
          <a:lstStyle/>
          <a:p>
            <a:fld id="{AB743A6F-EB69-A140-A976-78825DB06610}" type="datetime1">
              <a:rPr kumimoji="1" lang="zh-TW" altLang="en-US" smtClean="0"/>
              <a:t>2025/7/24</a:t>
            </a:fld>
            <a:endParaRPr kumimoji="1" lang="zh-TW" altLang="en-US"/>
          </a:p>
        </p:txBody>
      </p:sp>
      <p:sp>
        <p:nvSpPr>
          <p:cNvPr id="6" name="頁尾版面配置區 5">
            <a:extLst>
              <a:ext uri="{FF2B5EF4-FFF2-40B4-BE49-F238E27FC236}">
                <a16:creationId xmlns:a16="http://schemas.microsoft.com/office/drawing/2014/main" id="{B28C2BAF-0E6F-E5C7-E149-4E2323DC2847}"/>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9396AE5E-EE42-EDB4-14B8-016A12662873}"/>
              </a:ext>
            </a:extLst>
          </p:cNvPr>
          <p:cNvSpPr>
            <a:spLocks noGrp="1"/>
          </p:cNvSpPr>
          <p:nvPr>
            <p:ph type="sldNum" sz="quarter" idx="12"/>
          </p:nvPr>
        </p:nvSpPr>
        <p:spPr/>
        <p:txBody>
          <a:body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2288441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E09133-0521-32F2-FE66-64341AA6D05F}"/>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1D222BF-F2B0-96A4-2266-17979F29AE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AA0C32BE-7D47-E0DF-9C7B-EF45EE838BAF}"/>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8A7A1745-E183-FB89-4766-A0AED48729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227A1EE9-5BFD-3BFB-A438-B3207ECC2011}"/>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808D7011-6675-A865-E970-9128CCF4B477}"/>
              </a:ext>
            </a:extLst>
          </p:cNvPr>
          <p:cNvSpPr>
            <a:spLocks noGrp="1"/>
          </p:cNvSpPr>
          <p:nvPr>
            <p:ph type="dt" sz="half" idx="10"/>
          </p:nvPr>
        </p:nvSpPr>
        <p:spPr/>
        <p:txBody>
          <a:bodyPr/>
          <a:lstStyle/>
          <a:p>
            <a:fld id="{89D09BA6-12BC-904A-9352-995207BBD0CC}" type="datetime1">
              <a:rPr kumimoji="1" lang="zh-TW" altLang="en-US" smtClean="0"/>
              <a:t>2025/7/24</a:t>
            </a:fld>
            <a:endParaRPr kumimoji="1" lang="zh-TW" altLang="en-US"/>
          </a:p>
        </p:txBody>
      </p:sp>
      <p:sp>
        <p:nvSpPr>
          <p:cNvPr id="8" name="頁尾版面配置區 7">
            <a:extLst>
              <a:ext uri="{FF2B5EF4-FFF2-40B4-BE49-F238E27FC236}">
                <a16:creationId xmlns:a16="http://schemas.microsoft.com/office/drawing/2014/main" id="{129C650E-4F37-A8F4-182B-8E48BE3CBA99}"/>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83C76194-9219-EA20-CFF9-8880BCCB2234}"/>
              </a:ext>
            </a:extLst>
          </p:cNvPr>
          <p:cNvSpPr>
            <a:spLocks noGrp="1"/>
          </p:cNvSpPr>
          <p:nvPr>
            <p:ph type="sldNum" sz="quarter" idx="12"/>
          </p:nvPr>
        </p:nvSpPr>
        <p:spPr/>
        <p:txBody>
          <a:body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317332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FA1B2-87D1-8DE4-8BBA-DA3C5FE439FC}"/>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25895D31-2261-8351-0DA0-B688F69EDC01}"/>
              </a:ext>
            </a:extLst>
          </p:cNvPr>
          <p:cNvSpPr>
            <a:spLocks noGrp="1"/>
          </p:cNvSpPr>
          <p:nvPr>
            <p:ph type="dt" sz="half" idx="10"/>
          </p:nvPr>
        </p:nvSpPr>
        <p:spPr/>
        <p:txBody>
          <a:bodyPr/>
          <a:lstStyle/>
          <a:p>
            <a:fld id="{09110A80-114E-8C47-BCDE-74E9F6BCDAD5}" type="datetime1">
              <a:rPr kumimoji="1" lang="zh-TW" altLang="en-US" smtClean="0"/>
              <a:t>2025/7/24</a:t>
            </a:fld>
            <a:endParaRPr kumimoji="1" lang="zh-TW" altLang="en-US"/>
          </a:p>
        </p:txBody>
      </p:sp>
      <p:sp>
        <p:nvSpPr>
          <p:cNvPr id="4" name="頁尾版面配置區 3">
            <a:extLst>
              <a:ext uri="{FF2B5EF4-FFF2-40B4-BE49-F238E27FC236}">
                <a16:creationId xmlns:a16="http://schemas.microsoft.com/office/drawing/2014/main" id="{C7944D1B-88DB-DC29-B7AD-AC0268C9DBE5}"/>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A5CE6E64-FBA1-7666-58FE-AFD7B3A06AB1}"/>
              </a:ext>
            </a:extLst>
          </p:cNvPr>
          <p:cNvSpPr>
            <a:spLocks noGrp="1"/>
          </p:cNvSpPr>
          <p:nvPr>
            <p:ph type="sldNum" sz="quarter" idx="12"/>
          </p:nvPr>
        </p:nvSpPr>
        <p:spPr/>
        <p:txBody>
          <a:body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2672165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4F6BA2-817A-47AB-8187-D77BEADC9405}"/>
              </a:ext>
            </a:extLst>
          </p:cNvPr>
          <p:cNvSpPr>
            <a:spLocks noGrp="1"/>
          </p:cNvSpPr>
          <p:nvPr>
            <p:ph type="dt" sz="half" idx="10"/>
          </p:nvPr>
        </p:nvSpPr>
        <p:spPr/>
        <p:txBody>
          <a:bodyPr/>
          <a:lstStyle/>
          <a:p>
            <a:fld id="{C4CDED01-CFAC-DA4A-9030-190703F9B561}" type="datetime1">
              <a:rPr kumimoji="1" lang="zh-TW" altLang="en-US" smtClean="0"/>
              <a:t>2025/7/24</a:t>
            </a:fld>
            <a:endParaRPr kumimoji="1" lang="zh-TW" altLang="en-US"/>
          </a:p>
        </p:txBody>
      </p:sp>
      <p:sp>
        <p:nvSpPr>
          <p:cNvPr id="3" name="頁尾版面配置區 2">
            <a:extLst>
              <a:ext uri="{FF2B5EF4-FFF2-40B4-BE49-F238E27FC236}">
                <a16:creationId xmlns:a16="http://schemas.microsoft.com/office/drawing/2014/main" id="{1A9A9136-DBC8-200B-8908-0C7846806390}"/>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FC4560D0-050D-0CDE-29AA-A3E20C43D4B5}"/>
              </a:ext>
            </a:extLst>
          </p:cNvPr>
          <p:cNvSpPr>
            <a:spLocks noGrp="1"/>
          </p:cNvSpPr>
          <p:nvPr>
            <p:ph type="sldNum" sz="quarter" idx="12"/>
          </p:nvPr>
        </p:nvSpPr>
        <p:spPr/>
        <p:txBody>
          <a:body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576805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B13B76-A799-A00C-85A1-E733A576FD6C}"/>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1A490EE-D08E-2E7D-F525-4606CB2268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CD7ACA73-EDD4-5514-7A20-534281F0A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B4DD7CA3-3393-7F46-67DB-CC0058EE81A6}"/>
              </a:ext>
            </a:extLst>
          </p:cNvPr>
          <p:cNvSpPr>
            <a:spLocks noGrp="1"/>
          </p:cNvSpPr>
          <p:nvPr>
            <p:ph type="dt" sz="half" idx="10"/>
          </p:nvPr>
        </p:nvSpPr>
        <p:spPr/>
        <p:txBody>
          <a:bodyPr/>
          <a:lstStyle/>
          <a:p>
            <a:fld id="{CD8CD357-3670-834C-BE00-8F23CAAF30BB}" type="datetime1">
              <a:rPr kumimoji="1" lang="zh-TW" altLang="en-US" smtClean="0"/>
              <a:t>2025/7/24</a:t>
            </a:fld>
            <a:endParaRPr kumimoji="1" lang="zh-TW" altLang="en-US"/>
          </a:p>
        </p:txBody>
      </p:sp>
      <p:sp>
        <p:nvSpPr>
          <p:cNvPr id="6" name="頁尾版面配置區 5">
            <a:extLst>
              <a:ext uri="{FF2B5EF4-FFF2-40B4-BE49-F238E27FC236}">
                <a16:creationId xmlns:a16="http://schemas.microsoft.com/office/drawing/2014/main" id="{92C1E295-8B56-C379-C620-668C7FF857E4}"/>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A1956F5-19B3-7FE4-B6BB-2360BC239AD5}"/>
              </a:ext>
            </a:extLst>
          </p:cNvPr>
          <p:cNvSpPr>
            <a:spLocks noGrp="1"/>
          </p:cNvSpPr>
          <p:nvPr>
            <p:ph type="sldNum" sz="quarter" idx="12"/>
          </p:nvPr>
        </p:nvSpPr>
        <p:spPr/>
        <p:txBody>
          <a:body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12015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FEBC3-81C8-CEF2-F0D1-A891F591B8ED}"/>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E39A952D-8A66-3269-0D44-6132CCD60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47AF8FC6-87B1-F112-9388-398F9224A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C7B222DB-F176-FE00-02EA-62F0DE9FA5A2}"/>
              </a:ext>
            </a:extLst>
          </p:cNvPr>
          <p:cNvSpPr>
            <a:spLocks noGrp="1"/>
          </p:cNvSpPr>
          <p:nvPr>
            <p:ph type="dt" sz="half" idx="10"/>
          </p:nvPr>
        </p:nvSpPr>
        <p:spPr/>
        <p:txBody>
          <a:bodyPr/>
          <a:lstStyle/>
          <a:p>
            <a:fld id="{C52A123B-9D95-6341-AFAC-1D5912580FD6}" type="datetime1">
              <a:rPr kumimoji="1" lang="zh-TW" altLang="en-US" smtClean="0"/>
              <a:t>2025/7/24</a:t>
            </a:fld>
            <a:endParaRPr kumimoji="1" lang="zh-TW" altLang="en-US"/>
          </a:p>
        </p:txBody>
      </p:sp>
      <p:sp>
        <p:nvSpPr>
          <p:cNvPr id="6" name="頁尾版面配置區 5">
            <a:extLst>
              <a:ext uri="{FF2B5EF4-FFF2-40B4-BE49-F238E27FC236}">
                <a16:creationId xmlns:a16="http://schemas.microsoft.com/office/drawing/2014/main" id="{CBCDAFEB-DA60-2D91-90EA-8D031D95949A}"/>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EFAA3E24-3742-EFD0-5CA3-315A7D816385}"/>
              </a:ext>
            </a:extLst>
          </p:cNvPr>
          <p:cNvSpPr>
            <a:spLocks noGrp="1"/>
          </p:cNvSpPr>
          <p:nvPr>
            <p:ph type="sldNum" sz="quarter" idx="12"/>
          </p:nvPr>
        </p:nvSpPr>
        <p:spPr/>
        <p:txBody>
          <a:body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2342124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5AC320E-99CD-92DA-50EA-21D0A0F876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6EB5B620-DE50-A890-2B2C-793F8E5CD8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BF7ABD4-9925-1780-1F9C-CB21ECF54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A406D57-9065-134A-9893-5D19B9037315}" type="datetime1">
              <a:rPr kumimoji="1" lang="zh-TW" altLang="en-US" smtClean="0"/>
              <a:t>2025/7/24</a:t>
            </a:fld>
            <a:endParaRPr kumimoji="1" lang="zh-TW" altLang="en-US"/>
          </a:p>
        </p:txBody>
      </p:sp>
      <p:sp>
        <p:nvSpPr>
          <p:cNvPr id="5" name="頁尾版面配置區 4">
            <a:extLst>
              <a:ext uri="{FF2B5EF4-FFF2-40B4-BE49-F238E27FC236}">
                <a16:creationId xmlns:a16="http://schemas.microsoft.com/office/drawing/2014/main" id="{0CBC9DA0-A1DE-858B-268D-F8BBB3358E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601444C9-6231-249A-B06E-508E3E5EE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EE65BD-2A04-9A47-8DB5-951B4720CA03}" type="slidenum">
              <a:rPr kumimoji="1" lang="zh-TW" altLang="en-US" smtClean="0"/>
              <a:t>‹#›</a:t>
            </a:fld>
            <a:endParaRPr kumimoji="1" lang="zh-TW" altLang="en-US"/>
          </a:p>
        </p:txBody>
      </p:sp>
    </p:spTree>
    <p:extLst>
      <p:ext uri="{BB962C8B-B14F-4D97-AF65-F5344CB8AC3E}">
        <p14:creationId xmlns:p14="http://schemas.microsoft.com/office/powerpoint/2010/main" val="3503194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hyperlink" Target="https://odportal.tw/dataset/Qlzkbzau"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odportal.tw/dataset/Qlzkbzau" TargetMode="External"/><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odportal.tw/dataset/Qlzkbzau" TargetMode="External"/><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9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odportal.tw/dataset/Qlzkbzau" TargetMode="External"/><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邊形 10">
            <a:extLst>
              <a:ext uri="{FF2B5EF4-FFF2-40B4-BE49-F238E27FC236}">
                <a16:creationId xmlns:a16="http://schemas.microsoft.com/office/drawing/2014/main" id="{D063E71D-2F79-CA26-A858-CE790930B725}"/>
              </a:ext>
            </a:extLst>
          </p:cNvPr>
          <p:cNvSpPr/>
          <p:nvPr/>
        </p:nvSpPr>
        <p:spPr>
          <a:xfrm>
            <a:off x="4281247" y="-14973"/>
            <a:ext cx="3629505" cy="6872973"/>
          </a:xfrm>
          <a:prstGeom prst="parallelogram">
            <a:avLst>
              <a:gd name="adj" fmla="val 32184"/>
            </a:avLst>
          </a:prstGeom>
          <a:solidFill>
            <a:srgbClr val="FFE699">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投影片編號版面配置區 3">
            <a:extLst>
              <a:ext uri="{FF2B5EF4-FFF2-40B4-BE49-F238E27FC236}">
                <a16:creationId xmlns:a16="http://schemas.microsoft.com/office/drawing/2014/main" id="{444A8C1C-5D40-9488-8F65-C534E20E5DEE}"/>
              </a:ext>
            </a:extLst>
          </p:cNvPr>
          <p:cNvSpPr>
            <a:spLocks noGrp="1"/>
          </p:cNvSpPr>
          <p:nvPr>
            <p:ph type="sldNum" sz="quarter" idx="12"/>
          </p:nvPr>
        </p:nvSpPr>
        <p:spPr/>
        <p:txBody>
          <a:bodyPr/>
          <a:lstStyle/>
          <a:p>
            <a:fld id="{B2EE65BD-2A04-9A47-8DB5-951B4720CA03}" type="slidenum">
              <a:rPr kumimoji="1" lang="zh-TW" altLang="en-US" smtClean="0"/>
              <a:t>1</a:t>
            </a:fld>
            <a:endParaRPr kumimoji="1" lang="zh-TW" altLang="en-US"/>
          </a:p>
        </p:txBody>
      </p:sp>
      <p:grpSp>
        <p:nvGrpSpPr>
          <p:cNvPr id="8" name="群組 7">
            <a:extLst>
              <a:ext uri="{FF2B5EF4-FFF2-40B4-BE49-F238E27FC236}">
                <a16:creationId xmlns:a16="http://schemas.microsoft.com/office/drawing/2014/main" id="{2653A8BE-0396-2A8F-4F78-81DD5AC3988C}"/>
              </a:ext>
            </a:extLst>
          </p:cNvPr>
          <p:cNvGrpSpPr/>
          <p:nvPr/>
        </p:nvGrpSpPr>
        <p:grpSpPr>
          <a:xfrm>
            <a:off x="7881956" y="3807372"/>
            <a:ext cx="4765942" cy="2322232"/>
            <a:chOff x="6587858" y="4034118"/>
            <a:chExt cx="4765942" cy="2322232"/>
          </a:xfrm>
        </p:grpSpPr>
        <p:sp>
          <p:nvSpPr>
            <p:cNvPr id="6" name="平行四邊形 5">
              <a:extLst>
                <a:ext uri="{FF2B5EF4-FFF2-40B4-BE49-F238E27FC236}">
                  <a16:creationId xmlns:a16="http://schemas.microsoft.com/office/drawing/2014/main" id="{33BDAE93-87A1-23F0-4438-445DCB21274E}"/>
                </a:ext>
              </a:extLst>
            </p:cNvPr>
            <p:cNvSpPr/>
            <p:nvPr/>
          </p:nvSpPr>
          <p:spPr>
            <a:xfrm>
              <a:off x="7525872" y="4034118"/>
              <a:ext cx="3827928" cy="2322232"/>
            </a:xfrm>
            <a:prstGeom prst="parallelogram">
              <a:avLst>
                <a:gd name="adj" fmla="val 15132"/>
              </a:avLst>
            </a:prstGeom>
            <a:blipFill dpi="0" rotWithShape="1">
              <a:blip r:embed="rId2">
                <a:alphaModFix amt="50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028" name="Picture 4" descr="國立中興大學- 維基百科，自由的百科全書">
              <a:extLst>
                <a:ext uri="{FF2B5EF4-FFF2-40B4-BE49-F238E27FC236}">
                  <a16:creationId xmlns:a16="http://schemas.microsoft.com/office/drawing/2014/main" id="{A599FC30-0F74-6A3D-FA1B-5EE10FA24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858" y="4655234"/>
              <a:ext cx="1248495"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群組 8">
            <a:extLst>
              <a:ext uri="{FF2B5EF4-FFF2-40B4-BE49-F238E27FC236}">
                <a16:creationId xmlns:a16="http://schemas.microsoft.com/office/drawing/2014/main" id="{92C40642-2F9E-5E04-0D76-DFB470DFAAE3}"/>
              </a:ext>
            </a:extLst>
          </p:cNvPr>
          <p:cNvGrpSpPr/>
          <p:nvPr/>
        </p:nvGrpSpPr>
        <p:grpSpPr>
          <a:xfrm>
            <a:off x="8217988" y="728396"/>
            <a:ext cx="4543270" cy="2196726"/>
            <a:chOff x="243883" y="4034118"/>
            <a:chExt cx="4543270" cy="2196726"/>
          </a:xfrm>
        </p:grpSpPr>
        <p:sp>
          <p:nvSpPr>
            <p:cNvPr id="5" name="平行四邊形 4">
              <a:extLst>
                <a:ext uri="{FF2B5EF4-FFF2-40B4-BE49-F238E27FC236}">
                  <a16:creationId xmlns:a16="http://schemas.microsoft.com/office/drawing/2014/main" id="{9F00BCA2-C44E-CDE9-4BC0-C6BDC6844BBB}"/>
                </a:ext>
              </a:extLst>
            </p:cNvPr>
            <p:cNvSpPr/>
            <p:nvPr/>
          </p:nvSpPr>
          <p:spPr>
            <a:xfrm>
              <a:off x="959225" y="4034118"/>
              <a:ext cx="3827928" cy="2196726"/>
            </a:xfrm>
            <a:prstGeom prst="parallelogram">
              <a:avLst>
                <a:gd name="adj" fmla="val 15132"/>
              </a:avLst>
            </a:prstGeom>
            <a:blipFill dpi="0" rotWithShape="1">
              <a:blip r:embed="rId4">
                <a:alphaModFix amt="50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030" name="Picture 6" descr="中山醫學大學- 維基百科，自由的百科全書">
              <a:extLst>
                <a:ext uri="{FF2B5EF4-FFF2-40B4-BE49-F238E27FC236}">
                  <a16:creationId xmlns:a16="http://schemas.microsoft.com/office/drawing/2014/main" id="{A3B6F6E9-D6EE-46F3-510F-DAB318AE7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83" y="4592481"/>
              <a:ext cx="1031750" cy="108000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文字方塊 9">
            <a:extLst>
              <a:ext uri="{FF2B5EF4-FFF2-40B4-BE49-F238E27FC236}">
                <a16:creationId xmlns:a16="http://schemas.microsoft.com/office/drawing/2014/main" id="{C3FD3359-D964-B7C9-A1C7-97DE15AFD332}"/>
              </a:ext>
            </a:extLst>
          </p:cNvPr>
          <p:cNvSpPr txBox="1"/>
          <p:nvPr/>
        </p:nvSpPr>
        <p:spPr>
          <a:xfrm>
            <a:off x="461944" y="1284662"/>
            <a:ext cx="6397434" cy="3443507"/>
          </a:xfrm>
          <a:prstGeom prst="rect">
            <a:avLst/>
          </a:prstGeom>
          <a:noFill/>
        </p:spPr>
        <p:txBody>
          <a:bodyPr wrap="square" rtlCol="0">
            <a:spAutoFit/>
          </a:bodyPr>
          <a:lstStyle/>
          <a:p>
            <a:pPr>
              <a:lnSpc>
                <a:spcPct val="150000"/>
              </a:lnSpc>
            </a:pPr>
            <a:r>
              <a:rPr lang="zh-TW" altLang="en-US" sz="4000"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串聯健保與空品監測資料</a:t>
            </a:r>
            <a:endParaRPr lang="en-US" altLang="zh-TW" sz="4000"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a:p>
            <a:pPr>
              <a:lnSpc>
                <a:spcPct val="150000"/>
              </a:lnSpc>
            </a:pPr>
            <a:r>
              <a:rPr lang="zh-TW" altLang="en-US" sz="4000"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探討空汙因子對呼吸道疾病</a:t>
            </a:r>
            <a:endParaRPr lang="en-US" altLang="zh-TW" sz="4000"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a:p>
            <a:pPr>
              <a:lnSpc>
                <a:spcPct val="150000"/>
              </a:lnSpc>
            </a:pPr>
            <a:r>
              <a:rPr lang="zh-TW" altLang="en-US" sz="4000" b="1">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就診人口比例之</a:t>
            </a:r>
            <a:r>
              <a:rPr lang="zh-TW" altLang="en-US" sz="4000"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影響</a:t>
            </a:r>
            <a:endParaRPr lang="en-US" altLang="zh-TW" sz="4000"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a:p>
            <a:pPr marL="571500" indent="-571500">
              <a:lnSpc>
                <a:spcPct val="150000"/>
              </a:lnSpc>
              <a:buFontTx/>
              <a:buChar char="-"/>
            </a:pPr>
            <a:r>
              <a:rPr kumimoji="1" lang="zh-TW" altLang="en-US" sz="2800" b="1" dirty="0">
                <a:solidFill>
                  <a:schemeClr val="bg1">
                    <a:lumMod val="6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興中計劃</a:t>
            </a:r>
            <a:endParaRPr kumimoji="1" lang="en-US" altLang="zh-TW" sz="2800" b="1" dirty="0">
              <a:solidFill>
                <a:schemeClr val="bg1">
                  <a:lumMod val="6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1741556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D4048501-145C-BBAC-95DC-2C75B57774EF}"/>
              </a:ext>
            </a:extLst>
          </p:cNvPr>
          <p:cNvSpPr txBox="1"/>
          <p:nvPr/>
        </p:nvSpPr>
        <p:spPr>
          <a:xfrm>
            <a:off x="710696" y="2335372"/>
            <a:ext cx="6099858" cy="1028295"/>
          </a:xfrm>
          <a:prstGeom prst="rect">
            <a:avLst/>
          </a:prstGeom>
          <a:noFill/>
        </p:spPr>
        <p:txBody>
          <a:bodyPr wrap="square">
            <a:spAutoFit/>
          </a:bodyPr>
          <a:lstStyle/>
          <a:p>
            <a:pPr marL="285750" indent="-285750">
              <a:lnSpc>
                <a:spcPct val="150000"/>
              </a:lnSpc>
              <a:spcAft>
                <a:spcPts val="1200"/>
              </a:spcAft>
              <a:buFont typeface="Arial" panose="020B0604020202020204" pitchFamily="34" charset="0"/>
              <a:buChar char="•"/>
            </a:pPr>
            <a:r>
              <a:rPr lang="zh-TW" altLang="en-US" b="1"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健保資料</a:t>
            </a:r>
            <a:r>
              <a:rPr lang="en-US"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 2016-2019</a:t>
            </a:r>
            <a:r>
              <a:rPr lang="zh-TW" altLang="en-US"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年每週呼吸道疾病就醫人數</a:t>
            </a:r>
            <a:endParaRPr lang="en-US"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spcAft>
                <a:spcPts val="1200"/>
              </a:spcAft>
              <a:buFont typeface="Arial" panose="020B0604020202020204" pitchFamily="34" charset="0"/>
              <a:buChar char="•"/>
            </a:pPr>
            <a:r>
              <a:rPr lang="zh-TW" altLang="en-US" b="1"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空氣品質資料</a:t>
            </a:r>
            <a:r>
              <a:rPr lang="en-US"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對應時間點和地區的</a:t>
            </a:r>
            <a:r>
              <a:rPr lang="en"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PM2.5</a:t>
            </a:r>
            <a:r>
              <a:rPr lang="zh-TW" altLang="en-US"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濃度 </a:t>
            </a:r>
            <a:r>
              <a:rPr lang="en-US"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a:t>
            </a:r>
            <a:r>
              <a:rPr lang="el-GR"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μ</a:t>
            </a:r>
            <a:r>
              <a:rPr lang="en"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g/m³)</a:t>
            </a:r>
          </a:p>
        </p:txBody>
      </p:sp>
      <p:graphicFrame>
        <p:nvGraphicFramePr>
          <p:cNvPr id="8" name="表格 7">
            <a:extLst>
              <a:ext uri="{FF2B5EF4-FFF2-40B4-BE49-F238E27FC236}">
                <a16:creationId xmlns:a16="http://schemas.microsoft.com/office/drawing/2014/main" id="{C6ACB9A3-F8C8-DFB0-F630-BD4B3D61468A}"/>
              </a:ext>
            </a:extLst>
          </p:cNvPr>
          <p:cNvGraphicFramePr>
            <a:graphicFrameLocks noGrp="1"/>
          </p:cNvGraphicFramePr>
          <p:nvPr>
            <p:extLst>
              <p:ext uri="{D42A27DB-BD31-4B8C-83A1-F6EECF244321}">
                <p14:modId xmlns:p14="http://schemas.microsoft.com/office/powerpoint/2010/main" val="1643909201"/>
              </p:ext>
            </p:extLst>
          </p:nvPr>
        </p:nvGraphicFramePr>
        <p:xfrm>
          <a:off x="1372705" y="4063344"/>
          <a:ext cx="9086130" cy="1872000"/>
        </p:xfrm>
        <a:graphic>
          <a:graphicData uri="http://schemas.openxmlformats.org/drawingml/2006/table">
            <a:tbl>
              <a:tblPr firstRow="1" bandRow="1">
                <a:tableStyleId>{5C22544A-7EE6-4342-B048-85BDC9FD1C3A}</a:tableStyleId>
              </a:tblPr>
              <a:tblGrid>
                <a:gridCol w="1514355">
                  <a:extLst>
                    <a:ext uri="{9D8B030D-6E8A-4147-A177-3AD203B41FA5}">
                      <a16:colId xmlns:a16="http://schemas.microsoft.com/office/drawing/2014/main" val="2780573402"/>
                    </a:ext>
                  </a:extLst>
                </a:gridCol>
                <a:gridCol w="1514355">
                  <a:extLst>
                    <a:ext uri="{9D8B030D-6E8A-4147-A177-3AD203B41FA5}">
                      <a16:colId xmlns:a16="http://schemas.microsoft.com/office/drawing/2014/main" val="2875787831"/>
                    </a:ext>
                  </a:extLst>
                </a:gridCol>
                <a:gridCol w="1514355">
                  <a:extLst>
                    <a:ext uri="{9D8B030D-6E8A-4147-A177-3AD203B41FA5}">
                      <a16:colId xmlns:a16="http://schemas.microsoft.com/office/drawing/2014/main" val="1858064064"/>
                    </a:ext>
                  </a:extLst>
                </a:gridCol>
                <a:gridCol w="1514355">
                  <a:extLst>
                    <a:ext uri="{9D8B030D-6E8A-4147-A177-3AD203B41FA5}">
                      <a16:colId xmlns:a16="http://schemas.microsoft.com/office/drawing/2014/main" val="1628409909"/>
                    </a:ext>
                  </a:extLst>
                </a:gridCol>
                <a:gridCol w="1514355">
                  <a:extLst>
                    <a:ext uri="{9D8B030D-6E8A-4147-A177-3AD203B41FA5}">
                      <a16:colId xmlns:a16="http://schemas.microsoft.com/office/drawing/2014/main" val="3903420601"/>
                    </a:ext>
                  </a:extLst>
                </a:gridCol>
                <a:gridCol w="1514355">
                  <a:extLst>
                    <a:ext uri="{9D8B030D-6E8A-4147-A177-3AD203B41FA5}">
                      <a16:colId xmlns:a16="http://schemas.microsoft.com/office/drawing/2014/main" val="3122724870"/>
                    </a:ext>
                  </a:extLst>
                </a:gridCol>
              </a:tblGrid>
              <a:tr h="468000">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地區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類型</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年份</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週</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看診人數</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en-US" altLang="zh-TW"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PM2.5</a:t>
                      </a:r>
                      <a:endPar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865410847"/>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台北市松山區</a:t>
                      </a:r>
                      <a:endPar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氣喘</a:t>
                      </a:r>
                      <a:endPar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2016</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48</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185.1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53898879"/>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台中市北區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氣喘</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2016</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50</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219.1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3277395"/>
                  </a:ext>
                </a:extLst>
              </a:tr>
              <a:tr h="468000">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760755563"/>
                  </a:ext>
                </a:extLst>
              </a:tr>
            </a:tbl>
          </a:graphicData>
        </a:graphic>
      </p:graphicFrame>
      <p:sp>
        <p:nvSpPr>
          <p:cNvPr id="2" name="圓角矩形 1">
            <a:extLst>
              <a:ext uri="{FF2B5EF4-FFF2-40B4-BE49-F238E27FC236}">
                <a16:creationId xmlns:a16="http://schemas.microsoft.com/office/drawing/2014/main" id="{D85AAC78-8F6E-024F-7931-DCA61B8F8A13}"/>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667A1251-B42B-4FAC-C3B7-2973DF5070E1}"/>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grpSp>
        <p:nvGrpSpPr>
          <p:cNvPr id="4" name="群組 3">
            <a:extLst>
              <a:ext uri="{FF2B5EF4-FFF2-40B4-BE49-F238E27FC236}">
                <a16:creationId xmlns:a16="http://schemas.microsoft.com/office/drawing/2014/main" id="{25C6BB85-78F7-5B08-A225-33163CDA530A}"/>
              </a:ext>
            </a:extLst>
          </p:cNvPr>
          <p:cNvGrpSpPr/>
          <p:nvPr/>
        </p:nvGrpSpPr>
        <p:grpSpPr>
          <a:xfrm>
            <a:off x="1396088" y="168164"/>
            <a:ext cx="1620000" cy="540000"/>
            <a:chOff x="1445621" y="191648"/>
            <a:chExt cx="1620000" cy="540000"/>
          </a:xfrm>
          <a:noFill/>
        </p:grpSpPr>
        <p:sp>
          <p:nvSpPr>
            <p:cNvPr id="6" name="圓角矩形 5">
              <a:extLst>
                <a:ext uri="{FF2B5EF4-FFF2-40B4-BE49-F238E27FC236}">
                  <a16:creationId xmlns:a16="http://schemas.microsoft.com/office/drawing/2014/main" id="{3B33978B-54A3-7E86-B1C6-0418FA8AA80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37F5FD77-7AC7-3560-DD50-E4507A3EF9B0}"/>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pic>
        <p:nvPicPr>
          <p:cNvPr id="21" name="圖片 20" descr="一張含有 圖形, 字型, 圓形, 藝術 的圖片&#10;&#10;AI 產生的內容可能不正確。">
            <a:extLst>
              <a:ext uri="{FF2B5EF4-FFF2-40B4-BE49-F238E27FC236}">
                <a16:creationId xmlns:a16="http://schemas.microsoft.com/office/drawing/2014/main" id="{512A99DC-FE7F-F3AB-976A-CFEFE148BD7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9C3C535C-E97A-E2FA-B911-1325A0DA8F7A}"/>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84DA6E-CA41-DFB1-DCBF-E1CEF24BBDE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54D13940-0B9B-1358-DEBB-1E157D81E628}"/>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B1B7725C-A958-CCC4-8DED-9BCCE9AA3DC1}"/>
              </a:ext>
            </a:extLst>
          </p:cNvPr>
          <p:cNvSpPr txBox="1"/>
          <p:nvPr/>
        </p:nvSpPr>
        <p:spPr>
          <a:xfrm>
            <a:off x="698044" y="1266378"/>
            <a:ext cx="1800493"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資料集介紹 </a:t>
            </a:r>
          </a:p>
        </p:txBody>
      </p:sp>
      <p:sp>
        <p:nvSpPr>
          <p:cNvPr id="26" name="投影片編號版面配置區 25">
            <a:extLst>
              <a:ext uri="{FF2B5EF4-FFF2-40B4-BE49-F238E27FC236}">
                <a16:creationId xmlns:a16="http://schemas.microsoft.com/office/drawing/2014/main" id="{660F6C69-EBCB-D921-FBA4-34770F00D2BC}"/>
              </a:ext>
            </a:extLst>
          </p:cNvPr>
          <p:cNvSpPr>
            <a:spLocks noGrp="1"/>
          </p:cNvSpPr>
          <p:nvPr>
            <p:ph type="sldNum" sz="quarter" idx="12"/>
          </p:nvPr>
        </p:nvSpPr>
        <p:spPr/>
        <p:txBody>
          <a:bodyPr/>
          <a:lstStyle/>
          <a:p>
            <a:fld id="{B2EE65BD-2A04-9A47-8DB5-951B4720CA03}" type="slidenum">
              <a:rPr kumimoji="1" lang="zh-TW" altLang="en-US" smtClean="0"/>
              <a:t>10</a:t>
            </a:fld>
            <a:endParaRPr kumimoji="1" lang="zh-TW" altLang="en-US"/>
          </a:p>
        </p:txBody>
      </p:sp>
      <p:grpSp>
        <p:nvGrpSpPr>
          <p:cNvPr id="39" name="群組 38">
            <a:extLst>
              <a:ext uri="{FF2B5EF4-FFF2-40B4-BE49-F238E27FC236}">
                <a16:creationId xmlns:a16="http://schemas.microsoft.com/office/drawing/2014/main" id="{2276487E-7C11-4239-BF85-A561A8C06E2E}"/>
              </a:ext>
            </a:extLst>
          </p:cNvPr>
          <p:cNvGrpSpPr/>
          <p:nvPr/>
        </p:nvGrpSpPr>
        <p:grpSpPr>
          <a:xfrm>
            <a:off x="3293321" y="169446"/>
            <a:ext cx="1620000" cy="540000"/>
            <a:chOff x="1445621" y="191648"/>
            <a:chExt cx="1620000" cy="540000"/>
          </a:xfrm>
          <a:solidFill>
            <a:schemeClr val="accent4"/>
          </a:solidFill>
        </p:grpSpPr>
        <p:sp>
          <p:nvSpPr>
            <p:cNvPr id="40" name="圓角矩形 14">
              <a:extLst>
                <a:ext uri="{FF2B5EF4-FFF2-40B4-BE49-F238E27FC236}">
                  <a16:creationId xmlns:a16="http://schemas.microsoft.com/office/drawing/2014/main" id="{0EAFB5D4-E944-4128-B98C-5CE91CE5BE6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41" name="文字方塊 40">
              <a:extLst>
                <a:ext uri="{FF2B5EF4-FFF2-40B4-BE49-F238E27FC236}">
                  <a16:creationId xmlns:a16="http://schemas.microsoft.com/office/drawing/2014/main" id="{AD00DA9F-44AD-4C3D-A8CE-CE4B731DC7CE}"/>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42" name="群組 41">
            <a:extLst>
              <a:ext uri="{FF2B5EF4-FFF2-40B4-BE49-F238E27FC236}">
                <a16:creationId xmlns:a16="http://schemas.microsoft.com/office/drawing/2014/main" id="{75F0BF86-7954-4F62-9F3E-D2B6E7045E7C}"/>
              </a:ext>
            </a:extLst>
          </p:cNvPr>
          <p:cNvGrpSpPr/>
          <p:nvPr/>
        </p:nvGrpSpPr>
        <p:grpSpPr>
          <a:xfrm>
            <a:off x="5190554" y="169446"/>
            <a:ext cx="1620000" cy="540000"/>
            <a:chOff x="1445621" y="191648"/>
            <a:chExt cx="1620000" cy="540000"/>
          </a:xfrm>
          <a:noFill/>
        </p:grpSpPr>
        <p:sp>
          <p:nvSpPr>
            <p:cNvPr id="43" name="圓角矩形 17">
              <a:extLst>
                <a:ext uri="{FF2B5EF4-FFF2-40B4-BE49-F238E27FC236}">
                  <a16:creationId xmlns:a16="http://schemas.microsoft.com/office/drawing/2014/main" id="{D0FD1D44-EF7D-494C-8061-C1F719DEC24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4" name="文字方塊 43">
              <a:extLst>
                <a:ext uri="{FF2B5EF4-FFF2-40B4-BE49-F238E27FC236}">
                  <a16:creationId xmlns:a16="http://schemas.microsoft.com/office/drawing/2014/main" id="{537DD817-F241-4BED-8446-C226B5FDCA2B}"/>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5" name="群組 44">
            <a:extLst>
              <a:ext uri="{FF2B5EF4-FFF2-40B4-BE49-F238E27FC236}">
                <a16:creationId xmlns:a16="http://schemas.microsoft.com/office/drawing/2014/main" id="{F0112730-F4CC-4337-BBB6-C7A24D9CDF15}"/>
              </a:ext>
            </a:extLst>
          </p:cNvPr>
          <p:cNvGrpSpPr/>
          <p:nvPr/>
        </p:nvGrpSpPr>
        <p:grpSpPr>
          <a:xfrm>
            <a:off x="7087787" y="169446"/>
            <a:ext cx="1620000" cy="540000"/>
            <a:chOff x="1445621" y="191648"/>
            <a:chExt cx="1620000" cy="540000"/>
          </a:xfrm>
          <a:noFill/>
        </p:grpSpPr>
        <p:sp>
          <p:nvSpPr>
            <p:cNvPr id="46" name="圓角矩形 20">
              <a:extLst>
                <a:ext uri="{FF2B5EF4-FFF2-40B4-BE49-F238E27FC236}">
                  <a16:creationId xmlns:a16="http://schemas.microsoft.com/office/drawing/2014/main" id="{CA49D483-3CE4-4ABC-BC0C-3EE1541EDE9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7" name="文字方塊 46">
              <a:extLst>
                <a:ext uri="{FF2B5EF4-FFF2-40B4-BE49-F238E27FC236}">
                  <a16:creationId xmlns:a16="http://schemas.microsoft.com/office/drawing/2014/main" id="{DC45F69F-DD3E-4730-A8D7-6527571B755F}"/>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2348771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5EB729B6-24A3-939D-C939-08874F811A33}"/>
              </a:ext>
            </a:extLst>
          </p:cNvPr>
          <p:cNvGraphicFramePr>
            <a:graphicFrameLocks noGrp="1"/>
          </p:cNvGraphicFramePr>
          <p:nvPr>
            <p:extLst>
              <p:ext uri="{D42A27DB-BD31-4B8C-83A1-F6EECF244321}">
                <p14:modId xmlns:p14="http://schemas.microsoft.com/office/powerpoint/2010/main" val="604922699"/>
              </p:ext>
            </p:extLst>
          </p:nvPr>
        </p:nvGraphicFramePr>
        <p:xfrm>
          <a:off x="1542000" y="2087684"/>
          <a:ext cx="9108000" cy="4019961"/>
        </p:xfrm>
        <a:graphic>
          <a:graphicData uri="http://schemas.openxmlformats.org/drawingml/2006/table">
            <a:tbl>
              <a:tblPr/>
              <a:tblGrid>
                <a:gridCol w="2700000">
                  <a:extLst>
                    <a:ext uri="{9D8B030D-6E8A-4147-A177-3AD203B41FA5}">
                      <a16:colId xmlns:a16="http://schemas.microsoft.com/office/drawing/2014/main" val="962523569"/>
                    </a:ext>
                  </a:extLst>
                </a:gridCol>
                <a:gridCol w="6408000">
                  <a:extLst>
                    <a:ext uri="{9D8B030D-6E8A-4147-A177-3AD203B41FA5}">
                      <a16:colId xmlns:a16="http://schemas.microsoft.com/office/drawing/2014/main" val="1912164525"/>
                    </a:ext>
                  </a:extLst>
                </a:gridCol>
              </a:tblGrid>
              <a:tr h="540000">
                <a:tc>
                  <a:txBody>
                    <a:bodyPr/>
                    <a:lstStyle/>
                    <a:p>
                      <a:pPr algn="ctr"/>
                      <a:r>
                        <a:rPr lang="zh-TW" altLang="en-US" sz="1800" b="1" i="0" dirty="0">
                          <a:latin typeface="Times New Roman" panose="02020603050405020304" pitchFamily="18" charset="0"/>
                          <a:ea typeface="Noto Serif TC ExtraBold" panose="02020200000000000000" pitchFamily="18" charset="-128"/>
                          <a:cs typeface="Times New Roman" panose="02020603050405020304" pitchFamily="18" charset="0"/>
                        </a:rPr>
                        <a:t>指標</a:t>
                      </a:r>
                    </a:p>
                  </a:txBody>
                  <a:tcPr anchor="ctr">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sz="1800" b="1" i="0" dirty="0">
                          <a:latin typeface="Times New Roman" panose="02020603050405020304" pitchFamily="18" charset="0"/>
                          <a:ea typeface="Noto Serif TC ExtraBold" panose="02020200000000000000" pitchFamily="18" charset="-128"/>
                          <a:cs typeface="Times New Roman" panose="02020603050405020304" pitchFamily="18" charset="0"/>
                        </a:rPr>
                        <a:t>用途</a:t>
                      </a:r>
                    </a:p>
                  </a:txBody>
                  <a:tcPr anchor="ctr">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8889648"/>
                  </a:ext>
                </a:extLst>
              </a:tr>
              <a:tr h="756000">
                <a:tc>
                  <a:txBody>
                    <a:bodyPr/>
                    <a:lstStyle/>
                    <a:p>
                      <a:pPr algn="ctr">
                        <a:lnSpc>
                          <a:spcPct val="150000"/>
                        </a:lnSpc>
                      </a:pP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相關性分析</a:t>
                      </a:r>
                      <a:endPar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gn="ctr">
                        <a:lnSpc>
                          <a:spcPct val="150000"/>
                        </a:lnSpc>
                      </a:pPr>
                      <a:r>
                        <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en" sz="1600" b="1" i="0" dirty="0">
                          <a:latin typeface="Times New Roman" panose="02020603050405020304" pitchFamily="18" charset="0"/>
                          <a:ea typeface="Noto Serif TC ExtraBold" panose="02020200000000000000" pitchFamily="18" charset="-128"/>
                          <a:cs typeface="Times New Roman" panose="02020603050405020304" pitchFamily="18" charset="0"/>
                        </a:rPr>
                        <a:t>Pearson </a:t>
                      </a: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係數 </a:t>
                      </a:r>
                      <a:r>
                        <a:rPr lang="en" sz="1600" b="1" i="0" dirty="0">
                          <a:latin typeface="Times New Roman" panose="02020603050405020304" pitchFamily="18" charset="0"/>
                          <a:ea typeface="Noto Serif TC ExtraBold" panose="02020200000000000000" pitchFamily="18" charset="-128"/>
                          <a:cs typeface="Times New Roman" panose="02020603050405020304" pitchFamily="18" charset="0"/>
                        </a:rPr>
                        <a:t>r)</a:t>
                      </a:r>
                    </a:p>
                  </a:txBody>
                  <a:tcPr anchor="ctr">
                    <a:lnL>
                      <a:noFill/>
                    </a:lnL>
                    <a:lnR>
                      <a:noFill/>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nSpc>
                          <a:spcPct val="150000"/>
                        </a:lnSpc>
                      </a:pP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看「</a:t>
                      </a:r>
                      <a:r>
                        <a:rPr lang="en" sz="1600" b="1" i="0" dirty="0">
                          <a:latin typeface="Times New Roman" panose="02020603050405020304" pitchFamily="18" charset="0"/>
                          <a:ea typeface="Noto Serif TC ExtraBold" panose="02020200000000000000" pitchFamily="18" charset="-128"/>
                          <a:cs typeface="Times New Roman" panose="02020603050405020304" pitchFamily="18" charset="0"/>
                        </a:rPr>
                        <a:t>PM2.5 </a:t>
                      </a: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和看診量」是否“一起上一起下”。</a:t>
                      </a:r>
                      <a:endPar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lang="en" sz="1600" b="1" i="0" dirty="0">
                          <a:latin typeface="Times New Roman" panose="02020603050405020304" pitchFamily="18" charset="0"/>
                          <a:ea typeface="Noto Serif TC ExtraBold" panose="02020200000000000000" pitchFamily="18" charset="-128"/>
                          <a:cs typeface="Times New Roman" panose="02020603050405020304" pitchFamily="18" charset="0"/>
                        </a:rPr>
                        <a:t>r </a:t>
                      </a: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接近 </a:t>
                      </a:r>
                      <a:r>
                        <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rPr>
                        <a:t>1</a:t>
                      </a: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＝兩條線黏在一起</a:t>
                      </a:r>
                      <a:endPar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rPr>
                        <a:t>r </a:t>
                      </a: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接近 </a:t>
                      </a:r>
                      <a:r>
                        <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rPr>
                        <a:t>0</a:t>
                      </a: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＝沒什麼關係。</a:t>
                      </a:r>
                    </a:p>
                  </a:txBody>
                  <a:tcPr anchor="ctr">
                    <a:lnL>
                      <a:noFill/>
                    </a:lnL>
                    <a:lnR>
                      <a:noFill/>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2637842819"/>
                  </a:ext>
                </a:extLst>
              </a:tr>
              <a:tr h="756000">
                <a:tc>
                  <a:txBody>
                    <a:bodyPr/>
                    <a:lstStyle/>
                    <a:p>
                      <a:pPr algn="ctr">
                        <a:lnSpc>
                          <a:spcPct val="150000"/>
                        </a:lnSpc>
                      </a:pP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線性回歸</a:t>
                      </a:r>
                      <a:endPar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gn="ctr">
                        <a:lnSpc>
                          <a:spcPct val="150000"/>
                        </a:lnSpc>
                      </a:pPr>
                      <a:r>
                        <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斜率</a:t>
                      </a:r>
                      <a:r>
                        <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nSpc>
                          <a:spcPct val="150000"/>
                        </a:lnSpc>
                      </a:pP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算出「 </a:t>
                      </a:r>
                      <a:r>
                        <a:rPr lang="en" sz="1600" b="1" i="0" dirty="0">
                          <a:latin typeface="Times New Roman" panose="02020603050405020304" pitchFamily="18" charset="0"/>
                          <a:ea typeface="Noto Serif TC ExtraBold" panose="02020200000000000000" pitchFamily="18" charset="-128"/>
                          <a:cs typeface="Times New Roman" panose="02020603050405020304" pitchFamily="18" charset="0"/>
                        </a:rPr>
                        <a:t>PM2.5 </a:t>
                      </a: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每增加 </a:t>
                      </a:r>
                      <a:r>
                        <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rPr>
                        <a:t>1 µ</a:t>
                      </a:r>
                      <a:r>
                        <a:rPr lang="en" sz="1600" b="1" i="0" dirty="0">
                          <a:latin typeface="Times New Roman" panose="02020603050405020304" pitchFamily="18" charset="0"/>
                          <a:ea typeface="Noto Serif TC ExtraBold" panose="02020200000000000000" pitchFamily="18" charset="-128"/>
                          <a:cs typeface="Times New Roman" panose="02020603050405020304" pitchFamily="18" charset="0"/>
                        </a:rPr>
                        <a:t>g/m³，</a:t>
                      </a: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病人會多幾人。」</a:t>
                      </a:r>
                      <a:endPar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207903706"/>
                  </a:ext>
                </a:extLst>
              </a:tr>
              <a:tr h="756000">
                <a:tc>
                  <a:txBody>
                    <a:bodyPr/>
                    <a:lstStyle/>
                    <a:p>
                      <a:pPr algn="ctr">
                        <a:lnSpc>
                          <a:spcPct val="150000"/>
                        </a:lnSpc>
                      </a:pP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統計顯著性</a:t>
                      </a:r>
                      <a:endPar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gn="ctr">
                        <a:lnSpc>
                          <a:spcPct val="150000"/>
                        </a:lnSpc>
                      </a:pPr>
                      <a:r>
                        <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en" sz="1600" b="1" i="0" dirty="0">
                          <a:latin typeface="Times New Roman" panose="02020603050405020304" pitchFamily="18" charset="0"/>
                          <a:ea typeface="Noto Serif TC ExtraBold" panose="02020200000000000000" pitchFamily="18" charset="-128"/>
                          <a:cs typeface="Times New Roman" panose="02020603050405020304" pitchFamily="18" charset="0"/>
                        </a:rPr>
                        <a:t>p </a:t>
                      </a: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值</a:t>
                      </a:r>
                      <a:r>
                        <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nSpc>
                          <a:spcPct val="150000"/>
                        </a:lnSpc>
                      </a:pP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檢查結果是不是運氣好才出現。</a:t>
                      </a:r>
                      <a:endParaRPr lang="en-US" altLang="zh-TW" sz="1600" b="1" i="0"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nSpc>
                          <a:spcPct val="150000"/>
                        </a:lnSpc>
                      </a:pPr>
                      <a:r>
                        <a:rPr lang="en" sz="1600" b="1" i="0" dirty="0">
                          <a:latin typeface="Times New Roman" panose="02020603050405020304" pitchFamily="18" charset="0"/>
                          <a:ea typeface="Noto Serif TC ExtraBold" panose="02020200000000000000" pitchFamily="18" charset="-128"/>
                          <a:cs typeface="Times New Roman" panose="02020603050405020304" pitchFamily="18" charset="0"/>
                        </a:rPr>
                        <a:t>p &lt; 0.05 </a:t>
                      </a: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代表「幾乎不可能只靠巧合」。</a:t>
                      </a:r>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3835662704"/>
                  </a:ext>
                </a:extLst>
              </a:tr>
              <a:tr h="756000">
                <a:tc>
                  <a:txBody>
                    <a:bodyPr/>
                    <a:lstStyle/>
                    <a:p>
                      <a:pPr algn="ctr">
                        <a:lnSpc>
                          <a:spcPct val="150000"/>
                        </a:lnSpc>
                      </a:pP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年度趨勢分析</a:t>
                      </a:r>
                    </a:p>
                  </a:txBody>
                  <a:tcPr anchor="ctr">
                    <a:lnL>
                      <a:noFill/>
                    </a:lnL>
                    <a:lnR>
                      <a:noFill/>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nSpc>
                          <a:spcPct val="150000"/>
                        </a:lnSpc>
                      </a:pPr>
                      <a:r>
                        <a:rPr lang="zh-TW" altLang="en-US" sz="1600" b="1" i="0" dirty="0">
                          <a:latin typeface="Times New Roman" panose="02020603050405020304" pitchFamily="18" charset="0"/>
                          <a:ea typeface="Noto Serif TC ExtraBold" panose="02020200000000000000" pitchFamily="18" charset="-128"/>
                          <a:cs typeface="Times New Roman" panose="02020603050405020304" pitchFamily="18" charset="0"/>
                        </a:rPr>
                        <a:t>看這種關係逐年變強或變弱，避免只抓到單一年份的特例。</a:t>
                      </a:r>
                    </a:p>
                  </a:txBody>
                  <a:tcPr anchor="ctr">
                    <a:lnL>
                      <a:noFill/>
                    </a:lnL>
                    <a:lnR>
                      <a:noFill/>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27721"/>
                  </a:ext>
                </a:extLst>
              </a:tr>
            </a:tbl>
          </a:graphicData>
        </a:graphic>
      </p:graphicFrame>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1492716"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分析指標 </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11</a:t>
            </a:fld>
            <a:endParaRPr kumimoji="1" lang="zh-TW" altLang="en-US"/>
          </a:p>
        </p:txBody>
      </p:sp>
      <p:grpSp>
        <p:nvGrpSpPr>
          <p:cNvPr id="27" name="群組 26">
            <a:extLst>
              <a:ext uri="{FF2B5EF4-FFF2-40B4-BE49-F238E27FC236}">
                <a16:creationId xmlns:a16="http://schemas.microsoft.com/office/drawing/2014/main" id="{D4CFFC80-E4C7-4AF4-B18D-EA5E2BD603A3}"/>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A966B101-563F-4EE9-BD49-8D661902906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86A1F4E3-82E9-4010-8AB2-3201756D149D}"/>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0" name="群組 29">
            <a:extLst>
              <a:ext uri="{FF2B5EF4-FFF2-40B4-BE49-F238E27FC236}">
                <a16:creationId xmlns:a16="http://schemas.microsoft.com/office/drawing/2014/main" id="{17BBCA9D-0278-4E40-882E-40C4A2C89B00}"/>
              </a:ext>
            </a:extLst>
          </p:cNvPr>
          <p:cNvGrpSpPr/>
          <p:nvPr/>
        </p:nvGrpSpPr>
        <p:grpSpPr>
          <a:xfrm>
            <a:off x="3293321" y="169446"/>
            <a:ext cx="1620000" cy="540000"/>
            <a:chOff x="1445621" y="191648"/>
            <a:chExt cx="1620000" cy="540000"/>
          </a:xfrm>
          <a:solidFill>
            <a:schemeClr val="accent4"/>
          </a:solidFill>
        </p:grpSpPr>
        <p:sp>
          <p:nvSpPr>
            <p:cNvPr id="31" name="圓角矩形 14">
              <a:extLst>
                <a:ext uri="{FF2B5EF4-FFF2-40B4-BE49-F238E27FC236}">
                  <a16:creationId xmlns:a16="http://schemas.microsoft.com/office/drawing/2014/main" id="{BD7C1BB6-C9F4-4974-AA9E-701FD11562A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AA399F21-2077-47EE-838D-F3F383425711}"/>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3" name="群組 32">
            <a:extLst>
              <a:ext uri="{FF2B5EF4-FFF2-40B4-BE49-F238E27FC236}">
                <a16:creationId xmlns:a16="http://schemas.microsoft.com/office/drawing/2014/main" id="{3A6DAE8A-42ED-49F2-8D9E-60B133DFBD50}"/>
              </a:ext>
            </a:extLst>
          </p:cNvPr>
          <p:cNvGrpSpPr/>
          <p:nvPr/>
        </p:nvGrpSpPr>
        <p:grpSpPr>
          <a:xfrm>
            <a:off x="5190554" y="169446"/>
            <a:ext cx="1620000" cy="540000"/>
            <a:chOff x="1445621" y="191648"/>
            <a:chExt cx="1620000" cy="540000"/>
          </a:xfrm>
          <a:noFill/>
        </p:grpSpPr>
        <p:sp>
          <p:nvSpPr>
            <p:cNvPr id="34" name="圓角矩形 17">
              <a:extLst>
                <a:ext uri="{FF2B5EF4-FFF2-40B4-BE49-F238E27FC236}">
                  <a16:creationId xmlns:a16="http://schemas.microsoft.com/office/drawing/2014/main" id="{C572FD0C-1A48-4AE8-83C4-1BF474B879F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id="{E2D02362-F66D-45E7-AA4D-82280D010B25}"/>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6" name="群組 35">
            <a:extLst>
              <a:ext uri="{FF2B5EF4-FFF2-40B4-BE49-F238E27FC236}">
                <a16:creationId xmlns:a16="http://schemas.microsoft.com/office/drawing/2014/main" id="{5888F3A5-F6C5-495D-8C54-DB9B774DA391}"/>
              </a:ext>
            </a:extLst>
          </p:cNvPr>
          <p:cNvGrpSpPr/>
          <p:nvPr/>
        </p:nvGrpSpPr>
        <p:grpSpPr>
          <a:xfrm>
            <a:off x="7087787" y="169446"/>
            <a:ext cx="1620000" cy="540000"/>
            <a:chOff x="1445621" y="191648"/>
            <a:chExt cx="1620000" cy="540000"/>
          </a:xfrm>
          <a:noFill/>
        </p:grpSpPr>
        <p:sp>
          <p:nvSpPr>
            <p:cNvPr id="37" name="圓角矩形 20">
              <a:extLst>
                <a:ext uri="{FF2B5EF4-FFF2-40B4-BE49-F238E27FC236}">
                  <a16:creationId xmlns:a16="http://schemas.microsoft.com/office/drawing/2014/main" id="{5741CFCC-C5F0-4AD5-8A51-9407A8E9EFCE}"/>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52EA09C3-F656-435F-8DB2-AD6EFC53771E}"/>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
        <p:nvSpPr>
          <p:cNvPr id="41" name="平行四邊形 40">
            <a:extLst>
              <a:ext uri="{FF2B5EF4-FFF2-40B4-BE49-F238E27FC236}">
                <a16:creationId xmlns:a16="http://schemas.microsoft.com/office/drawing/2014/main" id="{B640015A-3CD9-4D02-8188-6416BB04E2E1}"/>
              </a:ext>
            </a:extLst>
          </p:cNvPr>
          <p:cNvSpPr/>
          <p:nvPr/>
        </p:nvSpPr>
        <p:spPr>
          <a:xfrm>
            <a:off x="3343153" y="3700505"/>
            <a:ext cx="5505694" cy="794317"/>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對於</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PM2.5</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和就診人數的關係提出證據</a:t>
            </a:r>
            <a:endPar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183680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C29589AF-FBA8-AF2F-3BF6-0E5FEE0FDBBC}"/>
              </a:ext>
            </a:extLst>
          </p:cNvPr>
          <p:cNvGraphicFramePr>
            <a:graphicFrameLocks noGrp="1"/>
          </p:cNvGraphicFramePr>
          <p:nvPr>
            <p:extLst>
              <p:ext uri="{D42A27DB-BD31-4B8C-83A1-F6EECF244321}">
                <p14:modId xmlns:p14="http://schemas.microsoft.com/office/powerpoint/2010/main" val="176476919"/>
              </p:ext>
            </p:extLst>
          </p:nvPr>
        </p:nvGraphicFramePr>
        <p:xfrm>
          <a:off x="561794" y="1586380"/>
          <a:ext cx="9000000" cy="4860000"/>
        </p:xfrm>
        <a:graphic>
          <a:graphicData uri="http://schemas.openxmlformats.org/drawingml/2006/table">
            <a:tbl>
              <a:tblPr/>
              <a:tblGrid>
                <a:gridCol w="1401843">
                  <a:extLst>
                    <a:ext uri="{9D8B030D-6E8A-4147-A177-3AD203B41FA5}">
                      <a16:colId xmlns:a16="http://schemas.microsoft.com/office/drawing/2014/main" val="1148033986"/>
                    </a:ext>
                  </a:extLst>
                </a:gridCol>
                <a:gridCol w="2198157">
                  <a:extLst>
                    <a:ext uri="{9D8B030D-6E8A-4147-A177-3AD203B41FA5}">
                      <a16:colId xmlns:a16="http://schemas.microsoft.com/office/drawing/2014/main" val="2083870881"/>
                    </a:ext>
                  </a:extLst>
                </a:gridCol>
                <a:gridCol w="1800000">
                  <a:extLst>
                    <a:ext uri="{9D8B030D-6E8A-4147-A177-3AD203B41FA5}">
                      <a16:colId xmlns:a16="http://schemas.microsoft.com/office/drawing/2014/main" val="2003964188"/>
                    </a:ext>
                  </a:extLst>
                </a:gridCol>
                <a:gridCol w="1800000">
                  <a:extLst>
                    <a:ext uri="{9D8B030D-6E8A-4147-A177-3AD203B41FA5}">
                      <a16:colId xmlns:a16="http://schemas.microsoft.com/office/drawing/2014/main" val="2691225760"/>
                    </a:ext>
                  </a:extLst>
                </a:gridCol>
                <a:gridCol w="1800000">
                  <a:extLst>
                    <a:ext uri="{9D8B030D-6E8A-4147-A177-3AD203B41FA5}">
                      <a16:colId xmlns:a16="http://schemas.microsoft.com/office/drawing/2014/main" val="2143438839"/>
                    </a:ext>
                  </a:extLst>
                </a:gridCol>
              </a:tblGrid>
              <a:tr h="540000">
                <a:tc>
                  <a:txBody>
                    <a:bodyPr/>
                    <a:lstStyle/>
                    <a:p>
                      <a:pPr algn="ctr"/>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排名</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疾病名稱</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相關係數</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相關性</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回歸斜率</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310031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上呼吸道感染</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0.6688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112.46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109551035"/>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急性支氣管炎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0.6644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25.56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599062711"/>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慢性支氣管炎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0.6218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3.60</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714705842"/>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急性鼻竇炎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0.5982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23.65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55168230"/>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過敏性鼻炎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0.5829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13.93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45093298"/>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肺炎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0.5793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2.83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24399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氣喘</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0.4957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3.74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5039521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流行性感冒</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0.4546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3.69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22683183"/>
                  </a:ext>
                </a:extLst>
              </a:tr>
            </a:tbl>
          </a:graphicData>
        </a:graphic>
      </p:graphicFrame>
      <p:grpSp>
        <p:nvGrpSpPr>
          <p:cNvPr id="13" name="群組 12">
            <a:extLst>
              <a:ext uri="{FF2B5EF4-FFF2-40B4-BE49-F238E27FC236}">
                <a16:creationId xmlns:a16="http://schemas.microsoft.com/office/drawing/2014/main" id="{F4FFD8EC-3B6C-2B5C-3321-9E9C048647A5}"/>
              </a:ext>
            </a:extLst>
          </p:cNvPr>
          <p:cNvGrpSpPr/>
          <p:nvPr/>
        </p:nvGrpSpPr>
        <p:grpSpPr>
          <a:xfrm>
            <a:off x="7511204" y="1318265"/>
            <a:ext cx="4624028" cy="2871772"/>
            <a:chOff x="7511204" y="855276"/>
            <a:chExt cx="4624028" cy="2871772"/>
          </a:xfrm>
        </p:grpSpPr>
        <p:grpSp>
          <p:nvGrpSpPr>
            <p:cNvPr id="7" name="群組 6">
              <a:extLst>
                <a:ext uri="{FF2B5EF4-FFF2-40B4-BE49-F238E27FC236}">
                  <a16:creationId xmlns:a16="http://schemas.microsoft.com/office/drawing/2014/main" id="{F950190F-B79C-0A17-3A28-D242754F2E43}"/>
                </a:ext>
              </a:extLst>
            </p:cNvPr>
            <p:cNvGrpSpPr/>
            <p:nvPr/>
          </p:nvGrpSpPr>
          <p:grpSpPr>
            <a:xfrm>
              <a:off x="7511204" y="855276"/>
              <a:ext cx="4624028" cy="2871772"/>
              <a:chOff x="6369570" y="2459460"/>
              <a:chExt cx="4624028" cy="2871772"/>
            </a:xfrm>
          </p:grpSpPr>
          <p:sp>
            <p:nvSpPr>
              <p:cNvPr id="8" name="矩形 7">
                <a:extLst>
                  <a:ext uri="{FF2B5EF4-FFF2-40B4-BE49-F238E27FC236}">
                    <a16:creationId xmlns:a16="http://schemas.microsoft.com/office/drawing/2014/main" id="{7238B5EF-866B-41EB-4ED6-B8C33FE397A4}"/>
                  </a:ext>
                </a:extLst>
              </p:cNvPr>
              <p:cNvSpPr/>
              <p:nvPr/>
            </p:nvSpPr>
            <p:spPr>
              <a:xfrm>
                <a:off x="6369570" y="2761171"/>
                <a:ext cx="4624028" cy="2570061"/>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圓角矩形 10">
                <a:extLst>
                  <a:ext uri="{FF2B5EF4-FFF2-40B4-BE49-F238E27FC236}">
                    <a16:creationId xmlns:a16="http://schemas.microsoft.com/office/drawing/2014/main" id="{D7FEACA1-3330-FBA6-C198-E2A1233A4590}"/>
                  </a:ext>
                </a:extLst>
              </p:cNvPr>
              <p:cNvSpPr/>
              <p:nvPr/>
            </p:nvSpPr>
            <p:spPr>
              <a:xfrm>
                <a:off x="8256243" y="2459460"/>
                <a:ext cx="2484248" cy="516407"/>
              </a:xfrm>
              <a:prstGeom prst="roundRect">
                <a:avLst>
                  <a:gd name="adj" fmla="val 50000"/>
                </a:avLst>
              </a:prstGeom>
              <a:solidFill>
                <a:schemeClr val="accent4">
                  <a:lumMod val="40000"/>
                  <a:lumOff val="6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TW" b="1" dirty="0">
                    <a:solidFill>
                      <a:schemeClr val="bg2">
                        <a:lumMod val="25000"/>
                      </a:schemeClr>
                    </a:solidFill>
                    <a:latin typeface="Noto Serif TC ExtraBold" panose="02020200000000000000" pitchFamily="18" charset="-128"/>
                    <a:ea typeface="Noto Serif TC ExtraBold" panose="02020200000000000000" pitchFamily="18" charset="-128"/>
                  </a:rPr>
                  <a:t>Pearson </a:t>
                </a: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相關係數</a:t>
                </a:r>
              </a:p>
            </p:txBody>
          </p:sp>
        </p:grpSp>
        <p:sp>
          <p:nvSpPr>
            <p:cNvPr id="12" name="文字方塊 11">
              <a:extLst>
                <a:ext uri="{FF2B5EF4-FFF2-40B4-BE49-F238E27FC236}">
                  <a16:creationId xmlns:a16="http://schemas.microsoft.com/office/drawing/2014/main" id="{BCCA79F9-7015-C7BF-7A96-0F3E0110C09B}"/>
                </a:ext>
              </a:extLst>
            </p:cNvPr>
            <p:cNvSpPr txBox="1"/>
            <p:nvPr/>
          </p:nvSpPr>
          <p:spPr>
            <a:xfrm>
              <a:off x="7609714" y="1499653"/>
              <a:ext cx="4272411"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Pearson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相關係數的值域為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1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到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1 </a:t>
              </a:r>
            </a:p>
            <a:p>
              <a:pPr algn="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（正值表示正相關</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負值表示負相關）</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強相關：</a:t>
              </a:r>
              <a:r>
                <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0.6–0.8</a:t>
              </a:r>
            </a:p>
            <a:p>
              <a:pPr marL="285750" indent="-285750">
                <a:lnSpc>
                  <a:spcPct val="150000"/>
                </a:lnSpc>
                <a:buFont typeface="Arial" panose="020B0604020202020204" pitchFamily="34" charset="0"/>
                <a:buChar char="•"/>
              </a:pP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中等相關：</a:t>
              </a:r>
              <a:r>
                <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0.4–0.6  </a:t>
              </a:r>
            </a:p>
            <a:p>
              <a:pPr marL="285750" indent="-285750">
                <a:lnSpc>
                  <a:spcPct val="150000"/>
                </a:lnSpc>
                <a:buFont typeface="Arial" panose="020B0604020202020204" pitchFamily="34" charset="0"/>
                <a:buChar char="•"/>
              </a:pP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弱相關：</a:t>
              </a:r>
              <a:r>
                <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0.2–0.4</a:t>
              </a:r>
              <a:endPar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sp>
        <p:nvSpPr>
          <p:cNvPr id="16" name="圓角矩形 15">
            <a:extLst>
              <a:ext uri="{FF2B5EF4-FFF2-40B4-BE49-F238E27FC236}">
                <a16:creationId xmlns:a16="http://schemas.microsoft.com/office/drawing/2014/main" id="{0F717D68-5008-F915-7DBB-BAB05A5462B3}"/>
              </a:ext>
            </a:extLst>
          </p:cNvPr>
          <p:cNvSpPr/>
          <p:nvPr/>
        </p:nvSpPr>
        <p:spPr>
          <a:xfrm>
            <a:off x="4012356" y="1446835"/>
            <a:ext cx="3194613" cy="5104435"/>
          </a:xfrm>
          <a:prstGeom prst="roundRect">
            <a:avLst>
              <a:gd name="adj" fmla="val 4348"/>
            </a:avLst>
          </a:prstGeom>
          <a:no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圓角矩形 1">
            <a:extLst>
              <a:ext uri="{FF2B5EF4-FFF2-40B4-BE49-F238E27FC236}">
                <a16:creationId xmlns:a16="http://schemas.microsoft.com/office/drawing/2014/main" id="{E01D15B0-9989-4942-24D5-25DD5C5A6CEB}"/>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2CD19FB6-BBCC-8510-86D2-5B0ABE831835}"/>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6" name="圖片 25" descr="一張含有 圖形, 字型, 圓形, 藝術 的圖片&#10;&#10;AI 產生的內容可能不正確。">
            <a:extLst>
              <a:ext uri="{FF2B5EF4-FFF2-40B4-BE49-F238E27FC236}">
                <a16:creationId xmlns:a16="http://schemas.microsoft.com/office/drawing/2014/main" id="{8FCFF0D4-72DA-CD5F-2767-1A561F5C4422}"/>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7" name="圖片 26" descr="一張含有 圖形, 字型, 圓形, 藝術 的圖片&#10;&#10;AI 產生的內容可能不正確。">
            <a:extLst>
              <a:ext uri="{FF2B5EF4-FFF2-40B4-BE49-F238E27FC236}">
                <a16:creationId xmlns:a16="http://schemas.microsoft.com/office/drawing/2014/main" id="{F111F9C1-0BEA-DA4B-81E3-134C39326438}"/>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8" name="圖片 27" descr="一張含有 字型, 符號, 圖形, 美工圖案 的圖片&#10;&#10;AI 產生的內容可能不正確。">
            <a:extLst>
              <a:ext uri="{FF2B5EF4-FFF2-40B4-BE49-F238E27FC236}">
                <a16:creationId xmlns:a16="http://schemas.microsoft.com/office/drawing/2014/main" id="{BD053342-9FB4-70E4-F107-FC012CB3B39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9" name="圖片 28" descr="一張含有 圖形, 字型, 圓形, 藝術 的圖片&#10;&#10;AI 產生的內容可能不正確。">
            <a:extLst>
              <a:ext uri="{FF2B5EF4-FFF2-40B4-BE49-F238E27FC236}">
                <a16:creationId xmlns:a16="http://schemas.microsoft.com/office/drawing/2014/main" id="{C66F0DEB-FDF1-17AE-F229-578CA088FB32}"/>
              </a:ext>
            </a:extLst>
          </p:cNvPr>
          <p:cNvPicPr>
            <a:picLocks noChangeAspect="1"/>
          </p:cNvPicPr>
          <p:nvPr/>
        </p:nvPicPr>
        <p:blipFill>
          <a:blip r:embed="rId2"/>
          <a:stretch>
            <a:fillRect/>
          </a:stretch>
        </p:blipFill>
        <p:spPr>
          <a:xfrm>
            <a:off x="11667662" y="513117"/>
            <a:ext cx="360000" cy="360000"/>
          </a:xfrm>
          <a:prstGeom prst="rect">
            <a:avLst/>
          </a:prstGeom>
        </p:spPr>
      </p:pic>
      <p:sp>
        <p:nvSpPr>
          <p:cNvPr id="30" name="投影片編號版面配置區 29">
            <a:extLst>
              <a:ext uri="{FF2B5EF4-FFF2-40B4-BE49-F238E27FC236}">
                <a16:creationId xmlns:a16="http://schemas.microsoft.com/office/drawing/2014/main" id="{E56D0187-F5E0-08AF-5AB4-79627E954BCC}"/>
              </a:ext>
            </a:extLst>
          </p:cNvPr>
          <p:cNvSpPr>
            <a:spLocks noGrp="1"/>
          </p:cNvSpPr>
          <p:nvPr>
            <p:ph type="sldNum" sz="quarter" idx="12"/>
          </p:nvPr>
        </p:nvSpPr>
        <p:spPr/>
        <p:txBody>
          <a:bodyPr/>
          <a:lstStyle/>
          <a:p>
            <a:fld id="{B2EE65BD-2A04-9A47-8DB5-951B4720CA03}" type="slidenum">
              <a:rPr kumimoji="1" lang="zh-TW" altLang="en-US" smtClean="0"/>
              <a:t>12</a:t>
            </a:fld>
            <a:endParaRPr kumimoji="1" lang="zh-TW" altLang="en-US"/>
          </a:p>
        </p:txBody>
      </p:sp>
      <p:grpSp>
        <p:nvGrpSpPr>
          <p:cNvPr id="31" name="群組 30">
            <a:extLst>
              <a:ext uri="{FF2B5EF4-FFF2-40B4-BE49-F238E27FC236}">
                <a16:creationId xmlns:a16="http://schemas.microsoft.com/office/drawing/2014/main" id="{5C30B13F-51EC-4AB8-AEC1-E56237BEA1F6}"/>
              </a:ext>
            </a:extLst>
          </p:cNvPr>
          <p:cNvGrpSpPr/>
          <p:nvPr/>
        </p:nvGrpSpPr>
        <p:grpSpPr>
          <a:xfrm>
            <a:off x="1396088" y="168164"/>
            <a:ext cx="1620000" cy="540000"/>
            <a:chOff x="1445621" y="191648"/>
            <a:chExt cx="1620000" cy="540000"/>
          </a:xfrm>
          <a:noFill/>
        </p:grpSpPr>
        <p:sp>
          <p:nvSpPr>
            <p:cNvPr id="32" name="圓角矩形 5">
              <a:extLst>
                <a:ext uri="{FF2B5EF4-FFF2-40B4-BE49-F238E27FC236}">
                  <a16:creationId xmlns:a16="http://schemas.microsoft.com/office/drawing/2014/main" id="{F9772FC1-10BB-465F-B9E3-0D119B7FE95B}"/>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09E999DF-1B43-457A-B25D-A6C8D64A35D3}"/>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4" name="群組 33">
            <a:extLst>
              <a:ext uri="{FF2B5EF4-FFF2-40B4-BE49-F238E27FC236}">
                <a16:creationId xmlns:a16="http://schemas.microsoft.com/office/drawing/2014/main" id="{9934C840-60CE-4E0A-9C39-7229CE451E89}"/>
              </a:ext>
            </a:extLst>
          </p:cNvPr>
          <p:cNvGrpSpPr/>
          <p:nvPr/>
        </p:nvGrpSpPr>
        <p:grpSpPr>
          <a:xfrm>
            <a:off x="3293321" y="169446"/>
            <a:ext cx="1620000" cy="540000"/>
            <a:chOff x="1445621" y="191648"/>
            <a:chExt cx="1620000" cy="540000"/>
          </a:xfrm>
          <a:solidFill>
            <a:schemeClr val="accent4"/>
          </a:solidFill>
        </p:grpSpPr>
        <p:sp>
          <p:nvSpPr>
            <p:cNvPr id="35" name="圓角矩形 14">
              <a:extLst>
                <a:ext uri="{FF2B5EF4-FFF2-40B4-BE49-F238E27FC236}">
                  <a16:creationId xmlns:a16="http://schemas.microsoft.com/office/drawing/2014/main" id="{2FD52198-DD95-4D94-9321-6425D40CA0F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702CC6D6-314A-4120-B665-130BFD52637D}"/>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7" name="群組 36">
            <a:extLst>
              <a:ext uri="{FF2B5EF4-FFF2-40B4-BE49-F238E27FC236}">
                <a16:creationId xmlns:a16="http://schemas.microsoft.com/office/drawing/2014/main" id="{54363C5B-C26F-4B3D-9082-A8B64D9D3C13}"/>
              </a:ext>
            </a:extLst>
          </p:cNvPr>
          <p:cNvGrpSpPr/>
          <p:nvPr/>
        </p:nvGrpSpPr>
        <p:grpSpPr>
          <a:xfrm>
            <a:off x="5190554" y="169446"/>
            <a:ext cx="1620000" cy="540000"/>
            <a:chOff x="1445621" y="191648"/>
            <a:chExt cx="1620000" cy="540000"/>
          </a:xfrm>
          <a:noFill/>
        </p:grpSpPr>
        <p:sp>
          <p:nvSpPr>
            <p:cNvPr id="38" name="圓角矩形 17">
              <a:extLst>
                <a:ext uri="{FF2B5EF4-FFF2-40B4-BE49-F238E27FC236}">
                  <a16:creationId xmlns:a16="http://schemas.microsoft.com/office/drawing/2014/main" id="{4F4D9038-15E4-4592-A24C-2D4B53AE69F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C6D78FC6-66AB-4881-B246-18E8C5142D3B}"/>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0" name="群組 39">
            <a:extLst>
              <a:ext uri="{FF2B5EF4-FFF2-40B4-BE49-F238E27FC236}">
                <a16:creationId xmlns:a16="http://schemas.microsoft.com/office/drawing/2014/main" id="{8295073C-A393-42D2-BB57-0BEE1CEC507B}"/>
              </a:ext>
            </a:extLst>
          </p:cNvPr>
          <p:cNvGrpSpPr/>
          <p:nvPr/>
        </p:nvGrpSpPr>
        <p:grpSpPr>
          <a:xfrm>
            <a:off x="7087787" y="169446"/>
            <a:ext cx="1620000" cy="540000"/>
            <a:chOff x="1445621" y="191648"/>
            <a:chExt cx="1620000" cy="540000"/>
          </a:xfrm>
          <a:noFill/>
        </p:grpSpPr>
        <p:sp>
          <p:nvSpPr>
            <p:cNvPr id="41" name="圓角矩形 20">
              <a:extLst>
                <a:ext uri="{FF2B5EF4-FFF2-40B4-BE49-F238E27FC236}">
                  <a16:creationId xmlns:a16="http://schemas.microsoft.com/office/drawing/2014/main" id="{A972C7D5-C9C4-448C-8064-19725F1EEAB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2" name="文字方塊 41">
              <a:extLst>
                <a:ext uri="{FF2B5EF4-FFF2-40B4-BE49-F238E27FC236}">
                  <a16:creationId xmlns:a16="http://schemas.microsoft.com/office/drawing/2014/main" id="{91AD6E52-1389-48E0-B8CA-C4C567A34DE7}"/>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3663927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0232D-76C6-E40F-D294-5AB9B967053F}"/>
            </a:ext>
          </a:extLst>
        </p:cNvPr>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88D71226-6CCC-D64A-3154-59E499793763}"/>
              </a:ext>
            </a:extLst>
          </p:cNvPr>
          <p:cNvGraphicFramePr>
            <a:graphicFrameLocks noGrp="1"/>
          </p:cNvGraphicFramePr>
          <p:nvPr/>
        </p:nvGraphicFramePr>
        <p:xfrm>
          <a:off x="561794" y="1586380"/>
          <a:ext cx="9000000" cy="4860000"/>
        </p:xfrm>
        <a:graphic>
          <a:graphicData uri="http://schemas.openxmlformats.org/drawingml/2006/table">
            <a:tbl>
              <a:tblPr/>
              <a:tblGrid>
                <a:gridCol w="1401843">
                  <a:extLst>
                    <a:ext uri="{9D8B030D-6E8A-4147-A177-3AD203B41FA5}">
                      <a16:colId xmlns:a16="http://schemas.microsoft.com/office/drawing/2014/main" val="1148033986"/>
                    </a:ext>
                  </a:extLst>
                </a:gridCol>
                <a:gridCol w="2198157">
                  <a:extLst>
                    <a:ext uri="{9D8B030D-6E8A-4147-A177-3AD203B41FA5}">
                      <a16:colId xmlns:a16="http://schemas.microsoft.com/office/drawing/2014/main" val="2083870881"/>
                    </a:ext>
                  </a:extLst>
                </a:gridCol>
                <a:gridCol w="1800000">
                  <a:extLst>
                    <a:ext uri="{9D8B030D-6E8A-4147-A177-3AD203B41FA5}">
                      <a16:colId xmlns:a16="http://schemas.microsoft.com/office/drawing/2014/main" val="2003964188"/>
                    </a:ext>
                  </a:extLst>
                </a:gridCol>
                <a:gridCol w="1800000">
                  <a:extLst>
                    <a:ext uri="{9D8B030D-6E8A-4147-A177-3AD203B41FA5}">
                      <a16:colId xmlns:a16="http://schemas.microsoft.com/office/drawing/2014/main" val="2691225760"/>
                    </a:ext>
                  </a:extLst>
                </a:gridCol>
                <a:gridCol w="1800000">
                  <a:extLst>
                    <a:ext uri="{9D8B030D-6E8A-4147-A177-3AD203B41FA5}">
                      <a16:colId xmlns:a16="http://schemas.microsoft.com/office/drawing/2014/main" val="2143438839"/>
                    </a:ext>
                  </a:extLst>
                </a:gridCol>
              </a:tblGrid>
              <a:tr h="540000">
                <a:tc>
                  <a:txBody>
                    <a:bodyPr/>
                    <a:lstStyle/>
                    <a:p>
                      <a:pPr algn="ctr"/>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排名</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疾病名稱</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相關係數</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相關性</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回歸斜率</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310031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上呼吸道感染</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0.6688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112.46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109551035"/>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急性支氣管炎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0.6644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25.56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599062711"/>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慢性支氣管炎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0.6218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3.60</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714705842"/>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急性鼻竇炎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0.5982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23.65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55168230"/>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過敏性鼻炎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0.5829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13.93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45093298"/>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肺炎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0.5793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2.83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24399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氣喘</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0.4957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3.74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5039521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流行性感冒</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0.4546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3.69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22683183"/>
                  </a:ext>
                </a:extLst>
              </a:tr>
            </a:tbl>
          </a:graphicData>
        </a:graphic>
      </p:graphicFrame>
      <p:grpSp>
        <p:nvGrpSpPr>
          <p:cNvPr id="13" name="群組 12">
            <a:extLst>
              <a:ext uri="{FF2B5EF4-FFF2-40B4-BE49-F238E27FC236}">
                <a16:creationId xmlns:a16="http://schemas.microsoft.com/office/drawing/2014/main" id="{A0CF6806-D163-4055-722D-3006F013169F}"/>
              </a:ext>
            </a:extLst>
          </p:cNvPr>
          <p:cNvGrpSpPr/>
          <p:nvPr/>
        </p:nvGrpSpPr>
        <p:grpSpPr>
          <a:xfrm>
            <a:off x="6033503" y="3158639"/>
            <a:ext cx="6004168" cy="1505958"/>
            <a:chOff x="7511204" y="855276"/>
            <a:chExt cx="4624028" cy="1505958"/>
          </a:xfrm>
        </p:grpSpPr>
        <p:grpSp>
          <p:nvGrpSpPr>
            <p:cNvPr id="7" name="群組 6">
              <a:extLst>
                <a:ext uri="{FF2B5EF4-FFF2-40B4-BE49-F238E27FC236}">
                  <a16:creationId xmlns:a16="http://schemas.microsoft.com/office/drawing/2014/main" id="{9540469D-9AD2-85D0-36C7-739C92BEAB30}"/>
                </a:ext>
              </a:extLst>
            </p:cNvPr>
            <p:cNvGrpSpPr/>
            <p:nvPr/>
          </p:nvGrpSpPr>
          <p:grpSpPr>
            <a:xfrm>
              <a:off x="7511204" y="855276"/>
              <a:ext cx="4624028" cy="1505958"/>
              <a:chOff x="6369570" y="2459460"/>
              <a:chExt cx="4624028" cy="1505958"/>
            </a:xfrm>
          </p:grpSpPr>
          <p:sp>
            <p:nvSpPr>
              <p:cNvPr id="8" name="矩形 7">
                <a:extLst>
                  <a:ext uri="{FF2B5EF4-FFF2-40B4-BE49-F238E27FC236}">
                    <a16:creationId xmlns:a16="http://schemas.microsoft.com/office/drawing/2014/main" id="{73704F3B-32F9-0DE2-7CC6-17636197520C}"/>
                  </a:ext>
                </a:extLst>
              </p:cNvPr>
              <p:cNvSpPr/>
              <p:nvPr/>
            </p:nvSpPr>
            <p:spPr>
              <a:xfrm>
                <a:off x="6369570" y="2761171"/>
                <a:ext cx="4624028" cy="120424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圓角矩形 10">
                <a:extLst>
                  <a:ext uri="{FF2B5EF4-FFF2-40B4-BE49-F238E27FC236}">
                    <a16:creationId xmlns:a16="http://schemas.microsoft.com/office/drawing/2014/main" id="{775EF346-A775-74A1-27C5-1726EE03482C}"/>
                  </a:ext>
                </a:extLst>
              </p:cNvPr>
              <p:cNvSpPr/>
              <p:nvPr/>
            </p:nvSpPr>
            <p:spPr>
              <a:xfrm>
                <a:off x="8934444" y="2459460"/>
                <a:ext cx="1806047" cy="516407"/>
              </a:xfrm>
              <a:prstGeom prst="roundRect">
                <a:avLst>
                  <a:gd name="adj" fmla="val 50000"/>
                </a:avLst>
              </a:prstGeom>
              <a:solidFill>
                <a:schemeClr val="accent4">
                  <a:lumMod val="40000"/>
                  <a:lumOff val="6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高度相關疾病</a:t>
                </a:r>
              </a:p>
            </p:txBody>
          </p:sp>
        </p:grpSp>
        <p:sp>
          <p:nvSpPr>
            <p:cNvPr id="12" name="文字方塊 11">
              <a:extLst>
                <a:ext uri="{FF2B5EF4-FFF2-40B4-BE49-F238E27FC236}">
                  <a16:creationId xmlns:a16="http://schemas.microsoft.com/office/drawing/2014/main" id="{E71240FF-4F17-2B36-B5F8-F4309AEDD6EC}"/>
                </a:ext>
              </a:extLst>
            </p:cNvPr>
            <p:cNvSpPr txBox="1"/>
            <p:nvPr/>
          </p:nvSpPr>
          <p:spPr>
            <a:xfrm>
              <a:off x="7767331" y="1371380"/>
              <a:ext cx="4192092" cy="874407"/>
            </a:xfrm>
            <a:prstGeom prst="rect">
              <a:avLst/>
            </a:prstGeom>
            <a:noFill/>
          </p:spPr>
          <p:txBody>
            <a:bodyPr wrap="square" rtlCol="0">
              <a:spAutoFit/>
            </a:bodyPr>
            <a:lstStyle/>
            <a:p>
              <a:pP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「上呼吸道與急性支氣管炎感染的 </a:t>
              </a: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r=0.67，</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代表空氣一變髒，門診量就跟著明顯升高。」</a:t>
              </a:r>
            </a:p>
          </p:txBody>
        </p:sp>
      </p:grpSp>
      <p:sp>
        <p:nvSpPr>
          <p:cNvPr id="2" name="圓角矩形 1">
            <a:extLst>
              <a:ext uri="{FF2B5EF4-FFF2-40B4-BE49-F238E27FC236}">
                <a16:creationId xmlns:a16="http://schemas.microsoft.com/office/drawing/2014/main" id="{E42D2B95-8BAF-1BBD-015E-A30008994DCD}"/>
              </a:ext>
            </a:extLst>
          </p:cNvPr>
          <p:cNvSpPr/>
          <p:nvPr/>
        </p:nvSpPr>
        <p:spPr>
          <a:xfrm>
            <a:off x="4012356" y="1446836"/>
            <a:ext cx="3194613" cy="1817226"/>
          </a:xfrm>
          <a:prstGeom prst="roundRect">
            <a:avLst>
              <a:gd name="adj" fmla="val 4348"/>
            </a:avLst>
          </a:prstGeom>
          <a:no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圓角矩形 2">
            <a:extLst>
              <a:ext uri="{FF2B5EF4-FFF2-40B4-BE49-F238E27FC236}">
                <a16:creationId xmlns:a16="http://schemas.microsoft.com/office/drawing/2014/main" id="{F2FB95B8-B922-8B4A-CEC3-1EC9D84BBC5C}"/>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A07C9E84-190C-FA2C-2DBA-84C0EF79C983}"/>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6" name="圖片 25" descr="一張含有 圖形, 字型, 圓形, 藝術 的圖片&#10;&#10;AI 產生的內容可能不正確。">
            <a:extLst>
              <a:ext uri="{FF2B5EF4-FFF2-40B4-BE49-F238E27FC236}">
                <a16:creationId xmlns:a16="http://schemas.microsoft.com/office/drawing/2014/main" id="{5D2292F7-D15B-B39A-23E4-17CBF04A4769}"/>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7" name="圖片 26" descr="一張含有 圖形, 字型, 圓形, 藝術 的圖片&#10;&#10;AI 產生的內容可能不正確。">
            <a:extLst>
              <a:ext uri="{FF2B5EF4-FFF2-40B4-BE49-F238E27FC236}">
                <a16:creationId xmlns:a16="http://schemas.microsoft.com/office/drawing/2014/main" id="{DE1CADA4-0453-3DCB-6BF6-75A43022F48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8" name="圖片 27" descr="一張含有 字型, 符號, 圖形, 美工圖案 的圖片&#10;&#10;AI 產生的內容可能不正確。">
            <a:extLst>
              <a:ext uri="{FF2B5EF4-FFF2-40B4-BE49-F238E27FC236}">
                <a16:creationId xmlns:a16="http://schemas.microsoft.com/office/drawing/2014/main" id="{7A8AF70B-CFC5-828A-26B0-B288F4A36EF4}"/>
              </a:ext>
            </a:extLst>
          </p:cNvPr>
          <p:cNvPicPr>
            <a:picLocks noChangeAspect="1"/>
          </p:cNvPicPr>
          <p:nvPr/>
        </p:nvPicPr>
        <p:blipFill>
          <a:blip r:embed="rId3"/>
          <a:stretch>
            <a:fillRect/>
          </a:stretch>
        </p:blipFill>
        <p:spPr>
          <a:xfrm>
            <a:off x="338044" y="78164"/>
            <a:ext cx="720000" cy="720000"/>
          </a:xfrm>
          <a:prstGeom prst="rect">
            <a:avLst/>
          </a:prstGeom>
        </p:spPr>
      </p:pic>
      <p:pic>
        <p:nvPicPr>
          <p:cNvPr id="29" name="圖片 28" descr="一張含有 圖形, 字型, 圓形, 藝術 的圖片&#10;&#10;AI 產生的內容可能不正確。">
            <a:extLst>
              <a:ext uri="{FF2B5EF4-FFF2-40B4-BE49-F238E27FC236}">
                <a16:creationId xmlns:a16="http://schemas.microsoft.com/office/drawing/2014/main" id="{BEE2D284-A444-43D6-0324-7F55B2C70D65}"/>
              </a:ext>
            </a:extLst>
          </p:cNvPr>
          <p:cNvPicPr>
            <a:picLocks noChangeAspect="1"/>
          </p:cNvPicPr>
          <p:nvPr/>
        </p:nvPicPr>
        <p:blipFill>
          <a:blip r:embed="rId2"/>
          <a:stretch>
            <a:fillRect/>
          </a:stretch>
        </p:blipFill>
        <p:spPr>
          <a:xfrm>
            <a:off x="11667662" y="513117"/>
            <a:ext cx="360000" cy="360000"/>
          </a:xfrm>
          <a:prstGeom prst="rect">
            <a:avLst/>
          </a:prstGeom>
        </p:spPr>
      </p:pic>
      <p:sp>
        <p:nvSpPr>
          <p:cNvPr id="30" name="投影片編號版面配置區 29">
            <a:extLst>
              <a:ext uri="{FF2B5EF4-FFF2-40B4-BE49-F238E27FC236}">
                <a16:creationId xmlns:a16="http://schemas.microsoft.com/office/drawing/2014/main" id="{13268420-2A22-1717-E8D7-DDAD85E1B7A7}"/>
              </a:ext>
            </a:extLst>
          </p:cNvPr>
          <p:cNvSpPr>
            <a:spLocks noGrp="1"/>
          </p:cNvSpPr>
          <p:nvPr>
            <p:ph type="sldNum" sz="quarter" idx="12"/>
          </p:nvPr>
        </p:nvSpPr>
        <p:spPr/>
        <p:txBody>
          <a:bodyPr/>
          <a:lstStyle/>
          <a:p>
            <a:fld id="{B2EE65BD-2A04-9A47-8DB5-951B4720CA03}" type="slidenum">
              <a:rPr kumimoji="1" lang="zh-TW" altLang="en-US" smtClean="0"/>
              <a:t>13</a:t>
            </a:fld>
            <a:endParaRPr kumimoji="1" lang="zh-TW" altLang="en-US"/>
          </a:p>
        </p:txBody>
      </p:sp>
      <p:grpSp>
        <p:nvGrpSpPr>
          <p:cNvPr id="31" name="群組 30">
            <a:extLst>
              <a:ext uri="{FF2B5EF4-FFF2-40B4-BE49-F238E27FC236}">
                <a16:creationId xmlns:a16="http://schemas.microsoft.com/office/drawing/2014/main" id="{6AAE2C95-5B19-4045-A40B-E4EB764EF9A0}"/>
              </a:ext>
            </a:extLst>
          </p:cNvPr>
          <p:cNvGrpSpPr/>
          <p:nvPr/>
        </p:nvGrpSpPr>
        <p:grpSpPr>
          <a:xfrm>
            <a:off x="1396088" y="168164"/>
            <a:ext cx="1620000" cy="540000"/>
            <a:chOff x="1445621" y="191648"/>
            <a:chExt cx="1620000" cy="540000"/>
          </a:xfrm>
          <a:noFill/>
        </p:grpSpPr>
        <p:sp>
          <p:nvSpPr>
            <p:cNvPr id="32" name="圓角矩形 5">
              <a:extLst>
                <a:ext uri="{FF2B5EF4-FFF2-40B4-BE49-F238E27FC236}">
                  <a16:creationId xmlns:a16="http://schemas.microsoft.com/office/drawing/2014/main" id="{802D9194-E5F7-43AE-A30E-663103EE76A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9597541E-7CEA-489C-8AE0-C7A09359DD80}"/>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4" name="群組 33">
            <a:extLst>
              <a:ext uri="{FF2B5EF4-FFF2-40B4-BE49-F238E27FC236}">
                <a16:creationId xmlns:a16="http://schemas.microsoft.com/office/drawing/2014/main" id="{D69038B1-0281-4DF6-8285-89D12FEABBBB}"/>
              </a:ext>
            </a:extLst>
          </p:cNvPr>
          <p:cNvGrpSpPr/>
          <p:nvPr/>
        </p:nvGrpSpPr>
        <p:grpSpPr>
          <a:xfrm>
            <a:off x="3293321" y="169446"/>
            <a:ext cx="1620000" cy="540000"/>
            <a:chOff x="1445621" y="191648"/>
            <a:chExt cx="1620000" cy="540000"/>
          </a:xfrm>
          <a:solidFill>
            <a:schemeClr val="accent4"/>
          </a:solidFill>
        </p:grpSpPr>
        <p:sp>
          <p:nvSpPr>
            <p:cNvPr id="35" name="圓角矩形 14">
              <a:extLst>
                <a:ext uri="{FF2B5EF4-FFF2-40B4-BE49-F238E27FC236}">
                  <a16:creationId xmlns:a16="http://schemas.microsoft.com/office/drawing/2014/main" id="{50433283-BAD2-4878-8CB9-D63006633C9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2DA7A106-7F0B-4D8C-9A08-20EE36EB01A2}"/>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7" name="群組 36">
            <a:extLst>
              <a:ext uri="{FF2B5EF4-FFF2-40B4-BE49-F238E27FC236}">
                <a16:creationId xmlns:a16="http://schemas.microsoft.com/office/drawing/2014/main" id="{6F1CC823-4739-435A-ABCB-EE5096B2BC08}"/>
              </a:ext>
            </a:extLst>
          </p:cNvPr>
          <p:cNvGrpSpPr/>
          <p:nvPr/>
        </p:nvGrpSpPr>
        <p:grpSpPr>
          <a:xfrm>
            <a:off x="5190554" y="169446"/>
            <a:ext cx="1620000" cy="540000"/>
            <a:chOff x="1445621" y="191648"/>
            <a:chExt cx="1620000" cy="540000"/>
          </a:xfrm>
          <a:noFill/>
        </p:grpSpPr>
        <p:sp>
          <p:nvSpPr>
            <p:cNvPr id="38" name="圓角矩形 17">
              <a:extLst>
                <a:ext uri="{FF2B5EF4-FFF2-40B4-BE49-F238E27FC236}">
                  <a16:creationId xmlns:a16="http://schemas.microsoft.com/office/drawing/2014/main" id="{E7EED68A-3D86-4A83-93BA-0FB53A34D7EE}"/>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C5B2730E-213A-4F0D-ADD7-950193CF05DD}"/>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0" name="群組 39">
            <a:extLst>
              <a:ext uri="{FF2B5EF4-FFF2-40B4-BE49-F238E27FC236}">
                <a16:creationId xmlns:a16="http://schemas.microsoft.com/office/drawing/2014/main" id="{84EEC212-2DBA-4E68-BF29-B24D22F1BBB4}"/>
              </a:ext>
            </a:extLst>
          </p:cNvPr>
          <p:cNvGrpSpPr/>
          <p:nvPr/>
        </p:nvGrpSpPr>
        <p:grpSpPr>
          <a:xfrm>
            <a:off x="7087787" y="169446"/>
            <a:ext cx="1620000" cy="540000"/>
            <a:chOff x="1445621" y="191648"/>
            <a:chExt cx="1620000" cy="540000"/>
          </a:xfrm>
          <a:noFill/>
        </p:grpSpPr>
        <p:sp>
          <p:nvSpPr>
            <p:cNvPr id="41" name="圓角矩形 20">
              <a:extLst>
                <a:ext uri="{FF2B5EF4-FFF2-40B4-BE49-F238E27FC236}">
                  <a16:creationId xmlns:a16="http://schemas.microsoft.com/office/drawing/2014/main" id="{3FE02982-BCF3-4A64-B858-5B7FA3E8208B}"/>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2" name="文字方塊 41">
              <a:extLst>
                <a:ext uri="{FF2B5EF4-FFF2-40B4-BE49-F238E27FC236}">
                  <a16:creationId xmlns:a16="http://schemas.microsoft.com/office/drawing/2014/main" id="{4E7AA224-6941-4EBF-BFC4-F33CBF3A775A}"/>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4065488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F011C-AF70-312C-FE05-F65C910540FE}"/>
            </a:ext>
          </a:extLst>
        </p:cNvPr>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460798E8-7251-45C9-1390-9E60FA38BB28}"/>
              </a:ext>
            </a:extLst>
          </p:cNvPr>
          <p:cNvGraphicFramePr>
            <a:graphicFrameLocks noGrp="1"/>
          </p:cNvGraphicFramePr>
          <p:nvPr>
            <p:extLst>
              <p:ext uri="{D42A27DB-BD31-4B8C-83A1-F6EECF244321}">
                <p14:modId xmlns:p14="http://schemas.microsoft.com/office/powerpoint/2010/main" val="3823746299"/>
              </p:ext>
            </p:extLst>
          </p:nvPr>
        </p:nvGraphicFramePr>
        <p:xfrm>
          <a:off x="561794" y="1586380"/>
          <a:ext cx="9000000" cy="4860000"/>
        </p:xfrm>
        <a:graphic>
          <a:graphicData uri="http://schemas.openxmlformats.org/drawingml/2006/table">
            <a:tbl>
              <a:tblPr/>
              <a:tblGrid>
                <a:gridCol w="1401843">
                  <a:extLst>
                    <a:ext uri="{9D8B030D-6E8A-4147-A177-3AD203B41FA5}">
                      <a16:colId xmlns:a16="http://schemas.microsoft.com/office/drawing/2014/main" val="1148033986"/>
                    </a:ext>
                  </a:extLst>
                </a:gridCol>
                <a:gridCol w="2198157">
                  <a:extLst>
                    <a:ext uri="{9D8B030D-6E8A-4147-A177-3AD203B41FA5}">
                      <a16:colId xmlns:a16="http://schemas.microsoft.com/office/drawing/2014/main" val="2083870881"/>
                    </a:ext>
                  </a:extLst>
                </a:gridCol>
                <a:gridCol w="1800000">
                  <a:extLst>
                    <a:ext uri="{9D8B030D-6E8A-4147-A177-3AD203B41FA5}">
                      <a16:colId xmlns:a16="http://schemas.microsoft.com/office/drawing/2014/main" val="2003964188"/>
                    </a:ext>
                  </a:extLst>
                </a:gridCol>
                <a:gridCol w="1800000">
                  <a:extLst>
                    <a:ext uri="{9D8B030D-6E8A-4147-A177-3AD203B41FA5}">
                      <a16:colId xmlns:a16="http://schemas.microsoft.com/office/drawing/2014/main" val="2691225760"/>
                    </a:ext>
                  </a:extLst>
                </a:gridCol>
                <a:gridCol w="1800000">
                  <a:extLst>
                    <a:ext uri="{9D8B030D-6E8A-4147-A177-3AD203B41FA5}">
                      <a16:colId xmlns:a16="http://schemas.microsoft.com/office/drawing/2014/main" val="2143438839"/>
                    </a:ext>
                  </a:extLst>
                </a:gridCol>
              </a:tblGrid>
              <a:tr h="540000">
                <a:tc>
                  <a:txBody>
                    <a:bodyPr/>
                    <a:lstStyle/>
                    <a:p>
                      <a:pPr algn="ctr"/>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排名</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疾病名稱</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相關係數</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相關性</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回歸斜率</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310031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上呼吸道感染</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0.6688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112.46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109551035"/>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急性支氣管炎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0.6644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25.56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599062711"/>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慢性支氣管炎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0.6218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3.60</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714705842"/>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急性鼻竇炎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0.5982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23.65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55168230"/>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過敏性鼻炎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0.5829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13.93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45093298"/>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肺炎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0.5793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2.83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24399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氣喘</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0.4957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3.74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5039521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流行性感冒</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0.4546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3.69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22683183"/>
                  </a:ext>
                </a:extLst>
              </a:tr>
            </a:tbl>
          </a:graphicData>
        </a:graphic>
      </p:graphicFrame>
      <p:sp>
        <p:nvSpPr>
          <p:cNvPr id="2" name="圓角矩形 1">
            <a:extLst>
              <a:ext uri="{FF2B5EF4-FFF2-40B4-BE49-F238E27FC236}">
                <a16:creationId xmlns:a16="http://schemas.microsoft.com/office/drawing/2014/main" id="{7F5E8833-69FB-E1A9-B066-1A630FBFAC74}"/>
              </a:ext>
            </a:extLst>
          </p:cNvPr>
          <p:cNvSpPr/>
          <p:nvPr/>
        </p:nvSpPr>
        <p:spPr>
          <a:xfrm>
            <a:off x="7674016" y="1423651"/>
            <a:ext cx="1628172" cy="5185457"/>
          </a:xfrm>
          <a:prstGeom prst="roundRect">
            <a:avLst>
              <a:gd name="adj" fmla="val 4348"/>
            </a:avLst>
          </a:prstGeom>
          <a:no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3" name="群組 2">
            <a:extLst>
              <a:ext uri="{FF2B5EF4-FFF2-40B4-BE49-F238E27FC236}">
                <a16:creationId xmlns:a16="http://schemas.microsoft.com/office/drawing/2014/main" id="{E1ABC08C-7211-1B1B-8220-74AD2FE41F11}"/>
              </a:ext>
            </a:extLst>
          </p:cNvPr>
          <p:cNvGrpSpPr/>
          <p:nvPr/>
        </p:nvGrpSpPr>
        <p:grpSpPr>
          <a:xfrm>
            <a:off x="1154660" y="1283541"/>
            <a:ext cx="6439268" cy="3195862"/>
            <a:chOff x="5776052" y="855276"/>
            <a:chExt cx="6439268" cy="3195862"/>
          </a:xfrm>
        </p:grpSpPr>
        <p:grpSp>
          <p:nvGrpSpPr>
            <p:cNvPr id="4" name="群組 3">
              <a:extLst>
                <a:ext uri="{FF2B5EF4-FFF2-40B4-BE49-F238E27FC236}">
                  <a16:creationId xmlns:a16="http://schemas.microsoft.com/office/drawing/2014/main" id="{6060BF5D-8E7D-74EC-BFF5-941BF7E9072D}"/>
                </a:ext>
              </a:extLst>
            </p:cNvPr>
            <p:cNvGrpSpPr/>
            <p:nvPr/>
          </p:nvGrpSpPr>
          <p:grpSpPr>
            <a:xfrm>
              <a:off x="5776052" y="855276"/>
              <a:ext cx="6359180" cy="3195862"/>
              <a:chOff x="4634418" y="2459460"/>
              <a:chExt cx="6359180" cy="3195862"/>
            </a:xfrm>
          </p:grpSpPr>
          <p:sp>
            <p:nvSpPr>
              <p:cNvPr id="9" name="矩形 8">
                <a:extLst>
                  <a:ext uri="{FF2B5EF4-FFF2-40B4-BE49-F238E27FC236}">
                    <a16:creationId xmlns:a16="http://schemas.microsoft.com/office/drawing/2014/main" id="{372092B3-2ECB-FA66-D2A4-80563AB29AF1}"/>
                  </a:ext>
                </a:extLst>
              </p:cNvPr>
              <p:cNvSpPr/>
              <p:nvPr/>
            </p:nvSpPr>
            <p:spPr>
              <a:xfrm>
                <a:off x="4634418" y="2761171"/>
                <a:ext cx="6359180" cy="2894151"/>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圓角矩形 9">
                <a:extLst>
                  <a:ext uri="{FF2B5EF4-FFF2-40B4-BE49-F238E27FC236}">
                    <a16:creationId xmlns:a16="http://schemas.microsoft.com/office/drawing/2014/main" id="{B9BD6852-F757-981A-B72C-F0F910933809}"/>
                  </a:ext>
                </a:extLst>
              </p:cNvPr>
              <p:cNvSpPr/>
              <p:nvPr/>
            </p:nvSpPr>
            <p:spPr>
              <a:xfrm>
                <a:off x="8256243" y="2459460"/>
                <a:ext cx="2484248" cy="516407"/>
              </a:xfrm>
              <a:prstGeom prst="roundRect">
                <a:avLst>
                  <a:gd name="adj" fmla="val 50000"/>
                </a:avLst>
              </a:prstGeom>
              <a:solidFill>
                <a:schemeClr val="accent4">
                  <a:lumMod val="40000"/>
                  <a:lumOff val="6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回歸斜率</a:t>
                </a:r>
              </a:p>
            </p:txBody>
          </p:sp>
        </p:gr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7BB97946-99A4-54CB-DFB7-7E2D9C403453}"/>
                    </a:ext>
                  </a:extLst>
                </p:cNvPr>
                <p:cNvSpPr txBox="1"/>
                <p:nvPr/>
              </p:nvSpPr>
              <p:spPr>
                <a:xfrm>
                  <a:off x="6007882" y="1314489"/>
                  <a:ext cx="6207438" cy="26856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斜率</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(m)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是線性回歸方程</a:t>
                  </a:r>
                  <a14:m>
                    <m:oMath xmlns:m="http://schemas.openxmlformats.org/officeDocument/2006/math">
                      <m:r>
                        <a:rPr lang="zh-TW" altLang="en-US" b="1" i="1" smtClean="0">
                          <a:latin typeface="Cambria Math" panose="02040503050406030204" pitchFamily="18" charset="0"/>
                          <a:ea typeface="Noto Serif TC ExtraBold" panose="02020200000000000000" pitchFamily="18" charset="-128"/>
                          <a:cs typeface="Times New Roman" panose="02020603050405020304" pitchFamily="18" charset="0"/>
                        </a:rPr>
                        <m:t> </m:t>
                      </m:r>
                      <m:r>
                        <a:rPr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𝒚</m:t>
                      </m:r>
                      <m:r>
                        <a:rPr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m:t>
                      </m:r>
                      <m:r>
                        <a:rPr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𝒎</m:t>
                      </m:r>
                      <m:r>
                        <a:rPr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m:t>
                      </m:r>
                      <m:r>
                        <a:rPr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𝒙</m:t>
                      </m:r>
                      <m:r>
                        <a:rPr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m:t>
                      </m:r>
                      <m:r>
                        <a:rPr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𝒃</m:t>
                      </m:r>
                      <m:r>
                        <a:rPr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 </m:t>
                      </m:r>
                    </m:oMath>
                  </a14:m>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中的關鍵參數</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斜率通常用最小平方法估計，目的是讓預測值與實際值之間的誤差平方和最小</a:t>
                  </a:r>
                  <a:endPar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 </m:t>
                        </m:r>
                        <m:acc>
                          <m:accPr>
                            <m:chr m:val="̂"/>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accPr>
                          <m:e>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𝜷</m:t>
                            </m:r>
                          </m:e>
                        </m:acc>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m:t>
                        </m:r>
                        <m:f>
                          <m:fPr>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fPr>
                          <m:num>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m:t>
                            </m:r>
                            <m:d>
                              <m:dPr>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dPr>
                              <m:e>
                                <m:sSub>
                                  <m:sSubPr>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sSubPr>
                                  <m:e>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𝒙</m:t>
                                    </m:r>
                                  </m:e>
                                  <m:sub>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𝒊</m:t>
                                    </m:r>
                                  </m:sub>
                                </m:sSub>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 − </m:t>
                                </m:r>
                                <m:acc>
                                  <m:accPr>
                                    <m:chr m:val="̅"/>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accPr>
                                  <m:e>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𝒙</m:t>
                                    </m:r>
                                  </m:e>
                                </m:acc>
                              </m:e>
                            </m:d>
                            <m:d>
                              <m:dPr>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dPr>
                              <m:e>
                                <m:sSub>
                                  <m:sSubPr>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sSubPr>
                                  <m:e>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𝒚</m:t>
                                    </m:r>
                                  </m:e>
                                  <m:sub>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𝒊</m:t>
                                    </m:r>
                                  </m:sub>
                                </m:sSub>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 − </m:t>
                                </m:r>
                                <m:acc>
                                  <m:accPr>
                                    <m:chr m:val="̅"/>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accPr>
                                  <m:e>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𝒚</m:t>
                                    </m:r>
                                  </m:e>
                                </m:acc>
                              </m:e>
                            </m:d>
                          </m:num>
                          <m:den>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m:t>
                            </m:r>
                            <m:sSup>
                              <m:sSupPr>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sSupPr>
                              <m:e>
                                <m:d>
                                  <m:dPr>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dPr>
                                  <m:e>
                                    <m:sSub>
                                      <m:sSubPr>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sSubPr>
                                      <m:e>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𝒙</m:t>
                                        </m:r>
                                      </m:e>
                                      <m:sub>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𝒊</m:t>
                                        </m:r>
                                      </m:sub>
                                    </m:sSub>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 − </m:t>
                                    </m:r>
                                    <m:acc>
                                      <m:accPr>
                                        <m:chr m:val="̅"/>
                                        <m:ctrlP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ctrlPr>
                                      </m:accPr>
                                      <m:e>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𝒙</m:t>
                                        </m:r>
                                      </m:e>
                                    </m:acc>
                                  </m:e>
                                </m:d>
                              </m:e>
                              <m:sup>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𝟐</m:t>
                                </m:r>
                              </m:sup>
                            </m:sSup>
                          </m:den>
                        </m:f>
                      </m:oMath>
                    </m:oMathPara>
                  </a14:m>
                  <a:endParaRPr kumimoji="1" lang="en-US" altLang="zh-TW" b="1" i="1" dirty="0">
                    <a:latin typeface="Cambria Math" panose="02040503050406030204" pitchFamily="18" charset="0"/>
                    <a:ea typeface="Noto Serif TC ExtraBold" panose="02020200000000000000" pitchFamily="18" charset="-128"/>
                    <a:cs typeface="Times New Roman" panose="02020603050405020304" pitchFamily="18" charset="0"/>
                  </a:endParaRPr>
                </a:p>
                <a:p>
                  <a:pPr algn="ctr">
                    <a:lnSpc>
                      <a:spcPct val="200000"/>
                    </a:lnSpc>
                  </a:pPr>
                  <a14:m>
                    <m:oMath xmlns:m="http://schemas.openxmlformats.org/officeDocument/2006/math">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 </m:t>
                      </m:r>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𝒙</m:t>
                      </m:r>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 </m:t>
                      </m:r>
                    </m:oMath>
                  </a14:m>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是</a:t>
                  </a:r>
                  <a:r>
                    <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PM2.5 </a:t>
                  </a: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濃度、</a:t>
                  </a:r>
                  <a14:m>
                    <m:oMath xmlns:m="http://schemas.openxmlformats.org/officeDocument/2006/math">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 </m:t>
                      </m:r>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𝒚</m:t>
                      </m:r>
                      <m:r>
                        <a:rPr kumimoji="1" lang="en-US" altLang="zh-TW" b="1" i="1" smtClean="0">
                          <a:latin typeface="Cambria Math" panose="02040503050406030204" pitchFamily="18" charset="0"/>
                          <a:ea typeface="Noto Serif TC ExtraBold" panose="02020200000000000000" pitchFamily="18" charset="-128"/>
                          <a:cs typeface="Times New Roman" panose="02020603050405020304" pitchFamily="18" charset="0"/>
                        </a:rPr>
                        <m:t> </m:t>
                      </m:r>
                    </m:oMath>
                  </a14:m>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是病患人數。</a:t>
                  </a:r>
                </a:p>
              </p:txBody>
            </p:sp>
          </mc:Choice>
          <mc:Fallback xmlns="">
            <p:sp>
              <p:nvSpPr>
                <p:cNvPr id="6" name="文字方塊 5">
                  <a:extLst>
                    <a:ext uri="{FF2B5EF4-FFF2-40B4-BE49-F238E27FC236}">
                      <a16:creationId xmlns:a16="http://schemas.microsoft.com/office/drawing/2014/main" id="{7BB97946-99A4-54CB-DFB7-7E2D9C403453}"/>
                    </a:ext>
                  </a:extLst>
                </p:cNvPr>
                <p:cNvSpPr txBox="1">
                  <a:spLocks noRot="1" noChangeAspect="1" noMove="1" noResize="1" noEditPoints="1" noAdjustHandles="1" noChangeArrowheads="1" noChangeShapeType="1" noTextEdit="1"/>
                </p:cNvSpPr>
                <p:nvPr/>
              </p:nvSpPr>
              <p:spPr>
                <a:xfrm>
                  <a:off x="6007882" y="1314489"/>
                  <a:ext cx="6207438" cy="2685607"/>
                </a:xfrm>
                <a:prstGeom prst="rect">
                  <a:avLst/>
                </a:prstGeom>
                <a:blipFill>
                  <a:blip r:embed="rId2"/>
                  <a:stretch>
                    <a:fillRect l="-407" r="-204" b="-2830"/>
                  </a:stretch>
                </a:blipFill>
              </p:spPr>
              <p:txBody>
                <a:bodyPr/>
                <a:lstStyle/>
                <a:p>
                  <a:r>
                    <a:rPr lang="zh-TW" altLang="en-US">
                      <a:noFill/>
                    </a:rPr>
                    <a:t> </a:t>
                  </a:r>
                </a:p>
              </p:txBody>
            </p:sp>
          </mc:Fallback>
        </mc:AlternateContent>
      </p:grpSp>
      <p:sp>
        <p:nvSpPr>
          <p:cNvPr id="7" name="圓角矩形 6">
            <a:extLst>
              <a:ext uri="{FF2B5EF4-FFF2-40B4-BE49-F238E27FC236}">
                <a16:creationId xmlns:a16="http://schemas.microsoft.com/office/drawing/2014/main" id="{BFF6E728-5350-1380-AE5E-9B31B76F2406}"/>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67A4421A-FC5E-1357-C6ED-077AF7769BDA}"/>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6" name="圖片 25" descr="一張含有 圖形, 字型, 圓形, 藝術 的圖片&#10;&#10;AI 產生的內容可能不正確。">
            <a:extLst>
              <a:ext uri="{FF2B5EF4-FFF2-40B4-BE49-F238E27FC236}">
                <a16:creationId xmlns:a16="http://schemas.microsoft.com/office/drawing/2014/main" id="{77EAB2B9-F634-D944-E4E9-2FF1D2FBAA1E}"/>
              </a:ext>
            </a:extLst>
          </p:cNvPr>
          <p:cNvPicPr>
            <a:picLocks noChangeAspect="1"/>
          </p:cNvPicPr>
          <p:nvPr/>
        </p:nvPicPr>
        <p:blipFill>
          <a:blip r:embed="rId3"/>
          <a:stretch>
            <a:fillRect/>
          </a:stretch>
        </p:blipFill>
        <p:spPr>
          <a:xfrm>
            <a:off x="11307662" y="21629"/>
            <a:ext cx="540000" cy="540000"/>
          </a:xfrm>
          <a:prstGeom prst="rect">
            <a:avLst/>
          </a:prstGeom>
        </p:spPr>
      </p:pic>
      <p:pic>
        <p:nvPicPr>
          <p:cNvPr id="27" name="圖片 26" descr="一張含有 圖形, 字型, 圓形, 藝術 的圖片&#10;&#10;AI 產生的內容可能不正確。">
            <a:extLst>
              <a:ext uri="{FF2B5EF4-FFF2-40B4-BE49-F238E27FC236}">
                <a16:creationId xmlns:a16="http://schemas.microsoft.com/office/drawing/2014/main" id="{5C4C74F1-B5A5-C68D-4D61-02346D5EDCF6}"/>
              </a:ext>
            </a:extLst>
          </p:cNvPr>
          <p:cNvPicPr>
            <a:picLocks noChangeAspect="1"/>
          </p:cNvPicPr>
          <p:nvPr/>
        </p:nvPicPr>
        <p:blipFill>
          <a:blip r:embed="rId3"/>
          <a:stretch>
            <a:fillRect/>
          </a:stretch>
        </p:blipFill>
        <p:spPr>
          <a:xfrm>
            <a:off x="10797321" y="258164"/>
            <a:ext cx="540000" cy="540000"/>
          </a:xfrm>
          <a:prstGeom prst="rect">
            <a:avLst/>
          </a:prstGeom>
        </p:spPr>
      </p:pic>
      <p:pic>
        <p:nvPicPr>
          <p:cNvPr id="28" name="圖片 27" descr="一張含有 字型, 符號, 圖形, 美工圖案 的圖片&#10;&#10;AI 產生的內容可能不正確。">
            <a:extLst>
              <a:ext uri="{FF2B5EF4-FFF2-40B4-BE49-F238E27FC236}">
                <a16:creationId xmlns:a16="http://schemas.microsoft.com/office/drawing/2014/main" id="{97174BD3-4265-31E8-592E-E070D028CFB6}"/>
              </a:ext>
            </a:extLst>
          </p:cNvPr>
          <p:cNvPicPr>
            <a:picLocks noChangeAspect="1"/>
          </p:cNvPicPr>
          <p:nvPr/>
        </p:nvPicPr>
        <p:blipFill>
          <a:blip r:embed="rId4"/>
          <a:stretch>
            <a:fillRect/>
          </a:stretch>
        </p:blipFill>
        <p:spPr>
          <a:xfrm>
            <a:off x="338044" y="78164"/>
            <a:ext cx="720000" cy="720000"/>
          </a:xfrm>
          <a:prstGeom prst="rect">
            <a:avLst/>
          </a:prstGeom>
        </p:spPr>
      </p:pic>
      <p:pic>
        <p:nvPicPr>
          <p:cNvPr id="29" name="圖片 28" descr="一張含有 圖形, 字型, 圓形, 藝術 的圖片&#10;&#10;AI 產生的內容可能不正確。">
            <a:extLst>
              <a:ext uri="{FF2B5EF4-FFF2-40B4-BE49-F238E27FC236}">
                <a16:creationId xmlns:a16="http://schemas.microsoft.com/office/drawing/2014/main" id="{729E6129-66EA-B3D5-E016-0061E29E76EA}"/>
              </a:ext>
            </a:extLst>
          </p:cNvPr>
          <p:cNvPicPr>
            <a:picLocks noChangeAspect="1"/>
          </p:cNvPicPr>
          <p:nvPr/>
        </p:nvPicPr>
        <p:blipFill>
          <a:blip r:embed="rId3"/>
          <a:stretch>
            <a:fillRect/>
          </a:stretch>
        </p:blipFill>
        <p:spPr>
          <a:xfrm>
            <a:off x="11667662" y="513117"/>
            <a:ext cx="360000" cy="360000"/>
          </a:xfrm>
          <a:prstGeom prst="rect">
            <a:avLst/>
          </a:prstGeom>
        </p:spPr>
      </p:pic>
      <p:sp>
        <p:nvSpPr>
          <p:cNvPr id="30" name="投影片編號版面配置區 29">
            <a:extLst>
              <a:ext uri="{FF2B5EF4-FFF2-40B4-BE49-F238E27FC236}">
                <a16:creationId xmlns:a16="http://schemas.microsoft.com/office/drawing/2014/main" id="{12A66825-6183-F650-D466-D1F75A7B2EEF}"/>
              </a:ext>
            </a:extLst>
          </p:cNvPr>
          <p:cNvSpPr>
            <a:spLocks noGrp="1"/>
          </p:cNvSpPr>
          <p:nvPr>
            <p:ph type="sldNum" sz="quarter" idx="12"/>
          </p:nvPr>
        </p:nvSpPr>
        <p:spPr/>
        <p:txBody>
          <a:bodyPr/>
          <a:lstStyle/>
          <a:p>
            <a:fld id="{B2EE65BD-2A04-9A47-8DB5-951B4720CA03}" type="slidenum">
              <a:rPr kumimoji="1" lang="zh-TW" altLang="en-US" smtClean="0"/>
              <a:t>14</a:t>
            </a:fld>
            <a:endParaRPr kumimoji="1" lang="zh-TW" altLang="en-US"/>
          </a:p>
        </p:txBody>
      </p:sp>
      <p:grpSp>
        <p:nvGrpSpPr>
          <p:cNvPr id="31" name="群組 30">
            <a:extLst>
              <a:ext uri="{FF2B5EF4-FFF2-40B4-BE49-F238E27FC236}">
                <a16:creationId xmlns:a16="http://schemas.microsoft.com/office/drawing/2014/main" id="{58989D85-C3C3-429A-84E5-6D25CEACC47E}"/>
              </a:ext>
            </a:extLst>
          </p:cNvPr>
          <p:cNvGrpSpPr/>
          <p:nvPr/>
        </p:nvGrpSpPr>
        <p:grpSpPr>
          <a:xfrm>
            <a:off x="1396088" y="168164"/>
            <a:ext cx="1620000" cy="540000"/>
            <a:chOff x="1445621" y="191648"/>
            <a:chExt cx="1620000" cy="540000"/>
          </a:xfrm>
          <a:noFill/>
        </p:grpSpPr>
        <p:sp>
          <p:nvSpPr>
            <p:cNvPr id="32" name="圓角矩形 5">
              <a:extLst>
                <a:ext uri="{FF2B5EF4-FFF2-40B4-BE49-F238E27FC236}">
                  <a16:creationId xmlns:a16="http://schemas.microsoft.com/office/drawing/2014/main" id="{A8CEB16F-AC05-4F8D-BAD5-4A648828F43E}"/>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05C92ED3-D6F9-4580-8841-2843A478CFAF}"/>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4" name="群組 33">
            <a:extLst>
              <a:ext uri="{FF2B5EF4-FFF2-40B4-BE49-F238E27FC236}">
                <a16:creationId xmlns:a16="http://schemas.microsoft.com/office/drawing/2014/main" id="{325FA4A3-BBDF-4593-B8DA-AAFFB3933EFD}"/>
              </a:ext>
            </a:extLst>
          </p:cNvPr>
          <p:cNvGrpSpPr/>
          <p:nvPr/>
        </p:nvGrpSpPr>
        <p:grpSpPr>
          <a:xfrm>
            <a:off x="3293321" y="169446"/>
            <a:ext cx="1620000" cy="540000"/>
            <a:chOff x="1445621" y="191648"/>
            <a:chExt cx="1620000" cy="540000"/>
          </a:xfrm>
          <a:solidFill>
            <a:schemeClr val="accent4"/>
          </a:solidFill>
        </p:grpSpPr>
        <p:sp>
          <p:nvSpPr>
            <p:cNvPr id="35" name="圓角矩形 14">
              <a:extLst>
                <a:ext uri="{FF2B5EF4-FFF2-40B4-BE49-F238E27FC236}">
                  <a16:creationId xmlns:a16="http://schemas.microsoft.com/office/drawing/2014/main" id="{E2E712D8-BF6C-464C-91FC-2B09DB9B912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218B0B02-3039-4D14-9A09-0FFCD5601CFC}"/>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7" name="群組 36">
            <a:extLst>
              <a:ext uri="{FF2B5EF4-FFF2-40B4-BE49-F238E27FC236}">
                <a16:creationId xmlns:a16="http://schemas.microsoft.com/office/drawing/2014/main" id="{32B8CA16-6122-4026-B5B7-83E66630EAF8}"/>
              </a:ext>
            </a:extLst>
          </p:cNvPr>
          <p:cNvGrpSpPr/>
          <p:nvPr/>
        </p:nvGrpSpPr>
        <p:grpSpPr>
          <a:xfrm>
            <a:off x="5190554" y="169446"/>
            <a:ext cx="1620000" cy="540000"/>
            <a:chOff x="1445621" y="191648"/>
            <a:chExt cx="1620000" cy="540000"/>
          </a:xfrm>
          <a:noFill/>
        </p:grpSpPr>
        <p:sp>
          <p:nvSpPr>
            <p:cNvPr id="38" name="圓角矩形 17">
              <a:extLst>
                <a:ext uri="{FF2B5EF4-FFF2-40B4-BE49-F238E27FC236}">
                  <a16:creationId xmlns:a16="http://schemas.microsoft.com/office/drawing/2014/main" id="{7D70BE1D-152F-4333-90D9-1CFCD0E9951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52C04851-53B7-42A8-AACA-DC9EE1F41FD8}"/>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0" name="群組 39">
            <a:extLst>
              <a:ext uri="{FF2B5EF4-FFF2-40B4-BE49-F238E27FC236}">
                <a16:creationId xmlns:a16="http://schemas.microsoft.com/office/drawing/2014/main" id="{6495743B-C49A-42C7-A0DF-1501836ABE66}"/>
              </a:ext>
            </a:extLst>
          </p:cNvPr>
          <p:cNvGrpSpPr/>
          <p:nvPr/>
        </p:nvGrpSpPr>
        <p:grpSpPr>
          <a:xfrm>
            <a:off x="7087787" y="169446"/>
            <a:ext cx="1620000" cy="540000"/>
            <a:chOff x="1445621" y="191648"/>
            <a:chExt cx="1620000" cy="540000"/>
          </a:xfrm>
          <a:noFill/>
        </p:grpSpPr>
        <p:sp>
          <p:nvSpPr>
            <p:cNvPr id="41" name="圓角矩形 20">
              <a:extLst>
                <a:ext uri="{FF2B5EF4-FFF2-40B4-BE49-F238E27FC236}">
                  <a16:creationId xmlns:a16="http://schemas.microsoft.com/office/drawing/2014/main" id="{DF333641-B610-4C6E-A355-27E2E017A18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2" name="文字方塊 41">
              <a:extLst>
                <a:ext uri="{FF2B5EF4-FFF2-40B4-BE49-F238E27FC236}">
                  <a16:creationId xmlns:a16="http://schemas.microsoft.com/office/drawing/2014/main" id="{E1A6090A-0E51-42C2-B274-52EB5203A990}"/>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4239716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D292F-F27F-46F9-F369-B08206A87130}"/>
            </a:ext>
          </a:extLst>
        </p:cNvPr>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7CA6D604-3D2A-4AE3-B5AA-03237B022F7B}"/>
              </a:ext>
            </a:extLst>
          </p:cNvPr>
          <p:cNvGraphicFramePr>
            <a:graphicFrameLocks noGrp="1"/>
          </p:cNvGraphicFramePr>
          <p:nvPr/>
        </p:nvGraphicFramePr>
        <p:xfrm>
          <a:off x="561794" y="1586380"/>
          <a:ext cx="9000000" cy="4860000"/>
        </p:xfrm>
        <a:graphic>
          <a:graphicData uri="http://schemas.openxmlformats.org/drawingml/2006/table">
            <a:tbl>
              <a:tblPr/>
              <a:tblGrid>
                <a:gridCol w="1401843">
                  <a:extLst>
                    <a:ext uri="{9D8B030D-6E8A-4147-A177-3AD203B41FA5}">
                      <a16:colId xmlns:a16="http://schemas.microsoft.com/office/drawing/2014/main" val="1148033986"/>
                    </a:ext>
                  </a:extLst>
                </a:gridCol>
                <a:gridCol w="2198157">
                  <a:extLst>
                    <a:ext uri="{9D8B030D-6E8A-4147-A177-3AD203B41FA5}">
                      <a16:colId xmlns:a16="http://schemas.microsoft.com/office/drawing/2014/main" val="2083870881"/>
                    </a:ext>
                  </a:extLst>
                </a:gridCol>
                <a:gridCol w="1800000">
                  <a:extLst>
                    <a:ext uri="{9D8B030D-6E8A-4147-A177-3AD203B41FA5}">
                      <a16:colId xmlns:a16="http://schemas.microsoft.com/office/drawing/2014/main" val="2003964188"/>
                    </a:ext>
                  </a:extLst>
                </a:gridCol>
                <a:gridCol w="1800000">
                  <a:extLst>
                    <a:ext uri="{9D8B030D-6E8A-4147-A177-3AD203B41FA5}">
                      <a16:colId xmlns:a16="http://schemas.microsoft.com/office/drawing/2014/main" val="2691225760"/>
                    </a:ext>
                  </a:extLst>
                </a:gridCol>
                <a:gridCol w="1800000">
                  <a:extLst>
                    <a:ext uri="{9D8B030D-6E8A-4147-A177-3AD203B41FA5}">
                      <a16:colId xmlns:a16="http://schemas.microsoft.com/office/drawing/2014/main" val="2143438839"/>
                    </a:ext>
                  </a:extLst>
                </a:gridCol>
              </a:tblGrid>
              <a:tr h="540000">
                <a:tc>
                  <a:txBody>
                    <a:bodyPr/>
                    <a:lstStyle/>
                    <a:p>
                      <a:pPr algn="ctr"/>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排名</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疾病名稱</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相關係數</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相關性</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回歸斜率</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310031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上呼吸道感染</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0.6688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112.46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109551035"/>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急性支氣管炎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0.6644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25.56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599062711"/>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慢性支氣管炎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0.6218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3.60</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714705842"/>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急性鼻竇炎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0.5982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23.65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55168230"/>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過敏性鼻炎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0.5829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13.93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45093298"/>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肺炎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0.5793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2.83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24399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effectLst/>
                          <a:latin typeface="Times New Roman" panose="02020603050405020304" pitchFamily="18" charset="0"/>
                          <a:ea typeface="Noto Serif TC ExtraBold" panose="02020200000000000000" pitchFamily="18" charset="-128"/>
                          <a:cs typeface="Times New Roman" panose="02020603050405020304" pitchFamily="18" charset="0"/>
                        </a:rPr>
                        <a:t>氣喘</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0.4957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3.74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50395214"/>
                  </a:ext>
                </a:extLst>
              </a:tr>
              <a:tr h="540000">
                <a:tc>
                  <a:txBody>
                    <a:bodyPr/>
                    <a:lstStyle/>
                    <a:p>
                      <a:pPr algn="ctr"/>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流行性感冒</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a:effectLst/>
                          <a:latin typeface="Times New Roman" panose="02020603050405020304" pitchFamily="18" charset="0"/>
                          <a:ea typeface="Noto Serif TC ExtraBold" panose="02020200000000000000" pitchFamily="18" charset="-128"/>
                          <a:cs typeface="Times New Roman" panose="02020603050405020304" pitchFamily="18" charset="0"/>
                        </a:rPr>
                        <a:t>0.4546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3.69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22683183"/>
                  </a:ext>
                </a:extLst>
              </a:tr>
            </a:tbl>
          </a:graphicData>
        </a:graphic>
      </p:graphicFrame>
      <p:sp>
        <p:nvSpPr>
          <p:cNvPr id="2" name="圓角矩形 1">
            <a:extLst>
              <a:ext uri="{FF2B5EF4-FFF2-40B4-BE49-F238E27FC236}">
                <a16:creationId xmlns:a16="http://schemas.microsoft.com/office/drawing/2014/main" id="{F80FAD66-73A9-5F08-D57B-3824D2082F82}"/>
              </a:ext>
            </a:extLst>
          </p:cNvPr>
          <p:cNvSpPr/>
          <p:nvPr/>
        </p:nvSpPr>
        <p:spPr>
          <a:xfrm>
            <a:off x="7674016" y="1423651"/>
            <a:ext cx="1628172" cy="1759387"/>
          </a:xfrm>
          <a:prstGeom prst="roundRect">
            <a:avLst>
              <a:gd name="adj" fmla="val 4348"/>
            </a:avLst>
          </a:prstGeom>
          <a:no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50D00C2E-A272-95DF-BAD1-82A96124D86E}"/>
              </a:ext>
            </a:extLst>
          </p:cNvPr>
          <p:cNvGrpSpPr/>
          <p:nvPr/>
        </p:nvGrpSpPr>
        <p:grpSpPr>
          <a:xfrm>
            <a:off x="2534856" y="2267388"/>
            <a:ext cx="4879554" cy="1505958"/>
            <a:chOff x="8377310" y="855276"/>
            <a:chExt cx="3757922" cy="1505958"/>
          </a:xfrm>
        </p:grpSpPr>
        <p:grpSp>
          <p:nvGrpSpPr>
            <p:cNvPr id="8" name="群組 7">
              <a:extLst>
                <a:ext uri="{FF2B5EF4-FFF2-40B4-BE49-F238E27FC236}">
                  <a16:creationId xmlns:a16="http://schemas.microsoft.com/office/drawing/2014/main" id="{8DF82411-3D11-1B27-8F2E-D24675CDA1CF}"/>
                </a:ext>
              </a:extLst>
            </p:cNvPr>
            <p:cNvGrpSpPr/>
            <p:nvPr/>
          </p:nvGrpSpPr>
          <p:grpSpPr>
            <a:xfrm>
              <a:off x="8377310" y="855276"/>
              <a:ext cx="3757922" cy="1505958"/>
              <a:chOff x="7235676" y="2459460"/>
              <a:chExt cx="3757922" cy="1505958"/>
            </a:xfrm>
          </p:grpSpPr>
          <p:sp>
            <p:nvSpPr>
              <p:cNvPr id="12" name="矩形 11">
                <a:extLst>
                  <a:ext uri="{FF2B5EF4-FFF2-40B4-BE49-F238E27FC236}">
                    <a16:creationId xmlns:a16="http://schemas.microsoft.com/office/drawing/2014/main" id="{8C9CFC2B-8B1B-8F4B-05AC-DD0BE2F7BECE}"/>
                  </a:ext>
                </a:extLst>
              </p:cNvPr>
              <p:cNvSpPr/>
              <p:nvPr/>
            </p:nvSpPr>
            <p:spPr>
              <a:xfrm>
                <a:off x="7235676" y="2761171"/>
                <a:ext cx="3757922" cy="120424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圓角矩形 12">
                <a:extLst>
                  <a:ext uri="{FF2B5EF4-FFF2-40B4-BE49-F238E27FC236}">
                    <a16:creationId xmlns:a16="http://schemas.microsoft.com/office/drawing/2014/main" id="{8CE0DB86-83BF-ABD3-9E42-B2AB80D1814C}"/>
                  </a:ext>
                </a:extLst>
              </p:cNvPr>
              <p:cNvSpPr/>
              <p:nvPr/>
            </p:nvSpPr>
            <p:spPr>
              <a:xfrm>
                <a:off x="8934444" y="2459460"/>
                <a:ext cx="1806047" cy="516407"/>
              </a:xfrm>
              <a:prstGeom prst="roundRect">
                <a:avLst>
                  <a:gd name="adj" fmla="val 50000"/>
                </a:avLst>
              </a:prstGeom>
              <a:solidFill>
                <a:schemeClr val="accent4">
                  <a:lumMod val="40000"/>
                  <a:lumOff val="6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高度相關疾病</a:t>
                </a:r>
              </a:p>
            </p:txBody>
          </p:sp>
        </p:grpSp>
        <p:sp>
          <p:nvSpPr>
            <p:cNvPr id="11" name="文字方塊 10">
              <a:extLst>
                <a:ext uri="{FF2B5EF4-FFF2-40B4-BE49-F238E27FC236}">
                  <a16:creationId xmlns:a16="http://schemas.microsoft.com/office/drawing/2014/main" id="{4DF034D7-2D85-5352-020D-95CC7927EA5F}"/>
                </a:ext>
              </a:extLst>
            </p:cNvPr>
            <p:cNvSpPr txBox="1"/>
            <p:nvPr/>
          </p:nvSpPr>
          <p:spPr>
            <a:xfrm>
              <a:off x="8450743" y="1371380"/>
              <a:ext cx="3508680" cy="874407"/>
            </a:xfrm>
            <a:prstGeom prst="rect">
              <a:avLst/>
            </a:prstGeom>
            <a:noFill/>
          </p:spPr>
          <p:txBody>
            <a:bodyPr wrap="square" rtlCol="0">
              <a:spAutoFit/>
            </a:bodyPr>
            <a:lstStyle/>
            <a:p>
              <a:pP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「斜率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112 ➔ </a:t>
              </a: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PM2.5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每上升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1</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ppm</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URI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門診一週多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112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人。」 </a:t>
              </a:r>
            </a:p>
          </p:txBody>
        </p:sp>
      </p:grpSp>
      <p:sp>
        <p:nvSpPr>
          <p:cNvPr id="3" name="圓角矩形 2">
            <a:extLst>
              <a:ext uri="{FF2B5EF4-FFF2-40B4-BE49-F238E27FC236}">
                <a16:creationId xmlns:a16="http://schemas.microsoft.com/office/drawing/2014/main" id="{225F4547-2911-DCFC-05BE-B3B6317BFA96}"/>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EF39C707-5C4B-9BEB-7DD8-109002DAEA89}"/>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6" name="圖片 25" descr="一張含有 圖形, 字型, 圓形, 藝術 的圖片&#10;&#10;AI 產生的內容可能不正確。">
            <a:extLst>
              <a:ext uri="{FF2B5EF4-FFF2-40B4-BE49-F238E27FC236}">
                <a16:creationId xmlns:a16="http://schemas.microsoft.com/office/drawing/2014/main" id="{79E20325-0A80-BA4C-A98F-230F38CCA828}"/>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7" name="圖片 26" descr="一張含有 圖形, 字型, 圓形, 藝術 的圖片&#10;&#10;AI 產生的內容可能不正確。">
            <a:extLst>
              <a:ext uri="{FF2B5EF4-FFF2-40B4-BE49-F238E27FC236}">
                <a16:creationId xmlns:a16="http://schemas.microsoft.com/office/drawing/2014/main" id="{12E973EC-B34F-4053-F716-DF96079A0E88}"/>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8" name="圖片 27" descr="一張含有 字型, 符號, 圖形, 美工圖案 的圖片&#10;&#10;AI 產生的內容可能不正確。">
            <a:extLst>
              <a:ext uri="{FF2B5EF4-FFF2-40B4-BE49-F238E27FC236}">
                <a16:creationId xmlns:a16="http://schemas.microsoft.com/office/drawing/2014/main" id="{519B8165-3F38-3105-446E-ADE338E2BBCB}"/>
              </a:ext>
            </a:extLst>
          </p:cNvPr>
          <p:cNvPicPr>
            <a:picLocks noChangeAspect="1"/>
          </p:cNvPicPr>
          <p:nvPr/>
        </p:nvPicPr>
        <p:blipFill>
          <a:blip r:embed="rId3"/>
          <a:stretch>
            <a:fillRect/>
          </a:stretch>
        </p:blipFill>
        <p:spPr>
          <a:xfrm>
            <a:off x="338044" y="78164"/>
            <a:ext cx="720000" cy="720000"/>
          </a:xfrm>
          <a:prstGeom prst="rect">
            <a:avLst/>
          </a:prstGeom>
        </p:spPr>
      </p:pic>
      <p:pic>
        <p:nvPicPr>
          <p:cNvPr id="29" name="圖片 28" descr="一張含有 圖形, 字型, 圓形, 藝術 的圖片&#10;&#10;AI 產生的內容可能不正確。">
            <a:extLst>
              <a:ext uri="{FF2B5EF4-FFF2-40B4-BE49-F238E27FC236}">
                <a16:creationId xmlns:a16="http://schemas.microsoft.com/office/drawing/2014/main" id="{62BBF0B3-2B10-C419-4604-D7B2A3921E7D}"/>
              </a:ext>
            </a:extLst>
          </p:cNvPr>
          <p:cNvPicPr>
            <a:picLocks noChangeAspect="1"/>
          </p:cNvPicPr>
          <p:nvPr/>
        </p:nvPicPr>
        <p:blipFill>
          <a:blip r:embed="rId2"/>
          <a:stretch>
            <a:fillRect/>
          </a:stretch>
        </p:blipFill>
        <p:spPr>
          <a:xfrm>
            <a:off x="11667662" y="513117"/>
            <a:ext cx="360000" cy="360000"/>
          </a:xfrm>
          <a:prstGeom prst="rect">
            <a:avLst/>
          </a:prstGeom>
        </p:spPr>
      </p:pic>
      <p:sp>
        <p:nvSpPr>
          <p:cNvPr id="30" name="投影片編號版面配置區 29">
            <a:extLst>
              <a:ext uri="{FF2B5EF4-FFF2-40B4-BE49-F238E27FC236}">
                <a16:creationId xmlns:a16="http://schemas.microsoft.com/office/drawing/2014/main" id="{969D6EDA-F7E2-E2BC-E9B3-27BC2159F5F9}"/>
              </a:ext>
            </a:extLst>
          </p:cNvPr>
          <p:cNvSpPr>
            <a:spLocks noGrp="1"/>
          </p:cNvSpPr>
          <p:nvPr>
            <p:ph type="sldNum" sz="quarter" idx="12"/>
          </p:nvPr>
        </p:nvSpPr>
        <p:spPr/>
        <p:txBody>
          <a:bodyPr/>
          <a:lstStyle/>
          <a:p>
            <a:fld id="{B2EE65BD-2A04-9A47-8DB5-951B4720CA03}" type="slidenum">
              <a:rPr kumimoji="1" lang="zh-TW" altLang="en-US" smtClean="0"/>
              <a:t>15</a:t>
            </a:fld>
            <a:endParaRPr kumimoji="1" lang="zh-TW" altLang="en-US"/>
          </a:p>
        </p:txBody>
      </p:sp>
      <p:grpSp>
        <p:nvGrpSpPr>
          <p:cNvPr id="31" name="群組 30">
            <a:extLst>
              <a:ext uri="{FF2B5EF4-FFF2-40B4-BE49-F238E27FC236}">
                <a16:creationId xmlns:a16="http://schemas.microsoft.com/office/drawing/2014/main" id="{551A964D-472F-4B05-9471-1575219F4241}"/>
              </a:ext>
            </a:extLst>
          </p:cNvPr>
          <p:cNvGrpSpPr/>
          <p:nvPr/>
        </p:nvGrpSpPr>
        <p:grpSpPr>
          <a:xfrm>
            <a:off x="1396088" y="168164"/>
            <a:ext cx="1620000" cy="540000"/>
            <a:chOff x="1445621" y="191648"/>
            <a:chExt cx="1620000" cy="540000"/>
          </a:xfrm>
          <a:noFill/>
        </p:grpSpPr>
        <p:sp>
          <p:nvSpPr>
            <p:cNvPr id="32" name="圓角矩形 5">
              <a:extLst>
                <a:ext uri="{FF2B5EF4-FFF2-40B4-BE49-F238E27FC236}">
                  <a16:creationId xmlns:a16="http://schemas.microsoft.com/office/drawing/2014/main" id="{05C3E5FE-0C16-4BA5-A474-A4002F73A9B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2A9FCAAC-E489-4425-9B09-45FD6F14081F}"/>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4" name="群組 33">
            <a:extLst>
              <a:ext uri="{FF2B5EF4-FFF2-40B4-BE49-F238E27FC236}">
                <a16:creationId xmlns:a16="http://schemas.microsoft.com/office/drawing/2014/main" id="{57F53B7C-D5EB-4F33-B5E3-06E715FE0183}"/>
              </a:ext>
            </a:extLst>
          </p:cNvPr>
          <p:cNvGrpSpPr/>
          <p:nvPr/>
        </p:nvGrpSpPr>
        <p:grpSpPr>
          <a:xfrm>
            <a:off x="3293321" y="169446"/>
            <a:ext cx="1620000" cy="540000"/>
            <a:chOff x="1445621" y="191648"/>
            <a:chExt cx="1620000" cy="540000"/>
          </a:xfrm>
          <a:solidFill>
            <a:schemeClr val="accent4"/>
          </a:solidFill>
        </p:grpSpPr>
        <p:sp>
          <p:nvSpPr>
            <p:cNvPr id="35" name="圓角矩形 14">
              <a:extLst>
                <a:ext uri="{FF2B5EF4-FFF2-40B4-BE49-F238E27FC236}">
                  <a16:creationId xmlns:a16="http://schemas.microsoft.com/office/drawing/2014/main" id="{ABE5738A-5325-49A5-8446-D0184E93D05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4C55EDE1-162D-41F3-9E6E-7D65C0F429C1}"/>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7" name="群組 36">
            <a:extLst>
              <a:ext uri="{FF2B5EF4-FFF2-40B4-BE49-F238E27FC236}">
                <a16:creationId xmlns:a16="http://schemas.microsoft.com/office/drawing/2014/main" id="{D1D0B40E-577D-4814-8A73-22ECBAA087E1}"/>
              </a:ext>
            </a:extLst>
          </p:cNvPr>
          <p:cNvGrpSpPr/>
          <p:nvPr/>
        </p:nvGrpSpPr>
        <p:grpSpPr>
          <a:xfrm>
            <a:off x="5190554" y="169446"/>
            <a:ext cx="1620000" cy="540000"/>
            <a:chOff x="1445621" y="191648"/>
            <a:chExt cx="1620000" cy="540000"/>
          </a:xfrm>
          <a:noFill/>
        </p:grpSpPr>
        <p:sp>
          <p:nvSpPr>
            <p:cNvPr id="38" name="圓角矩形 17">
              <a:extLst>
                <a:ext uri="{FF2B5EF4-FFF2-40B4-BE49-F238E27FC236}">
                  <a16:creationId xmlns:a16="http://schemas.microsoft.com/office/drawing/2014/main" id="{54431095-1AFD-452F-A302-0C718A8F890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9F0CA3AF-FB20-464D-8301-4E1EDFFCFD18}"/>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0" name="群組 39">
            <a:extLst>
              <a:ext uri="{FF2B5EF4-FFF2-40B4-BE49-F238E27FC236}">
                <a16:creationId xmlns:a16="http://schemas.microsoft.com/office/drawing/2014/main" id="{ABABE8B3-5931-407D-BC05-055A660E61CB}"/>
              </a:ext>
            </a:extLst>
          </p:cNvPr>
          <p:cNvGrpSpPr/>
          <p:nvPr/>
        </p:nvGrpSpPr>
        <p:grpSpPr>
          <a:xfrm>
            <a:off x="7087787" y="169446"/>
            <a:ext cx="1620000" cy="540000"/>
            <a:chOff x="1445621" y="191648"/>
            <a:chExt cx="1620000" cy="540000"/>
          </a:xfrm>
          <a:noFill/>
        </p:grpSpPr>
        <p:sp>
          <p:nvSpPr>
            <p:cNvPr id="41" name="圓角矩形 20">
              <a:extLst>
                <a:ext uri="{FF2B5EF4-FFF2-40B4-BE49-F238E27FC236}">
                  <a16:creationId xmlns:a16="http://schemas.microsoft.com/office/drawing/2014/main" id="{BC86ACA5-3D99-4CFC-B7A3-CF8DFA76ED4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2" name="文字方塊 41">
              <a:extLst>
                <a:ext uri="{FF2B5EF4-FFF2-40B4-BE49-F238E27FC236}">
                  <a16:creationId xmlns:a16="http://schemas.microsoft.com/office/drawing/2014/main" id="{EC605C5D-237E-4979-8460-51189E59DE4F}"/>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4163596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3941D-D6EB-C972-10BD-41D3FBD71791}"/>
            </a:ext>
          </a:extLst>
        </p:cNvPr>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0316DDD1-6783-0333-0129-A290B42FA9C4}"/>
              </a:ext>
            </a:extLst>
          </p:cNvPr>
          <p:cNvGraphicFramePr>
            <a:graphicFrameLocks noGrp="1"/>
          </p:cNvGraphicFramePr>
          <p:nvPr/>
        </p:nvGraphicFramePr>
        <p:xfrm>
          <a:off x="561794" y="1586380"/>
          <a:ext cx="9000000" cy="4860000"/>
        </p:xfrm>
        <a:graphic>
          <a:graphicData uri="http://schemas.openxmlformats.org/drawingml/2006/table">
            <a:tbl>
              <a:tblPr/>
              <a:tblGrid>
                <a:gridCol w="1401843">
                  <a:extLst>
                    <a:ext uri="{9D8B030D-6E8A-4147-A177-3AD203B41FA5}">
                      <a16:colId xmlns:a16="http://schemas.microsoft.com/office/drawing/2014/main" val="1148033986"/>
                    </a:ext>
                  </a:extLst>
                </a:gridCol>
                <a:gridCol w="2198157">
                  <a:extLst>
                    <a:ext uri="{9D8B030D-6E8A-4147-A177-3AD203B41FA5}">
                      <a16:colId xmlns:a16="http://schemas.microsoft.com/office/drawing/2014/main" val="2083870881"/>
                    </a:ext>
                  </a:extLst>
                </a:gridCol>
                <a:gridCol w="1800000">
                  <a:extLst>
                    <a:ext uri="{9D8B030D-6E8A-4147-A177-3AD203B41FA5}">
                      <a16:colId xmlns:a16="http://schemas.microsoft.com/office/drawing/2014/main" val="2003964188"/>
                    </a:ext>
                  </a:extLst>
                </a:gridCol>
                <a:gridCol w="1800000">
                  <a:extLst>
                    <a:ext uri="{9D8B030D-6E8A-4147-A177-3AD203B41FA5}">
                      <a16:colId xmlns:a16="http://schemas.microsoft.com/office/drawing/2014/main" val="2691225760"/>
                    </a:ext>
                  </a:extLst>
                </a:gridCol>
                <a:gridCol w="1800000">
                  <a:extLst>
                    <a:ext uri="{9D8B030D-6E8A-4147-A177-3AD203B41FA5}">
                      <a16:colId xmlns:a16="http://schemas.microsoft.com/office/drawing/2014/main" val="2143438839"/>
                    </a:ext>
                  </a:extLst>
                </a:gridCol>
              </a:tblGrid>
              <a:tr h="540000">
                <a:tc>
                  <a:txBody>
                    <a:bodyPr/>
                    <a:lstStyle/>
                    <a:p>
                      <a:pPr algn="ctr"/>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排名</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疾病名稱</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相關係數</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相關性</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回歸斜率</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3100314"/>
                  </a:ext>
                </a:extLst>
              </a:tr>
              <a:tr h="540000">
                <a:tc>
                  <a:txBody>
                    <a:bodyPr/>
                    <a:lstStyle/>
                    <a:p>
                      <a:pPr algn="ctr"/>
                      <a:r>
                        <a:rPr lang="en-US" altLang="zh-TW"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上呼吸道感染</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0.6688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112.46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109551035"/>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急性支氣管炎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0.6644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25.56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599062711"/>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慢性支氣管炎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0.6218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3.60</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714705842"/>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急性鼻竇炎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0.5982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23.65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55168230"/>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過敏性鼻炎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0.5829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13.93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45093298"/>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肺炎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0.5793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2.83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243994"/>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氣喘</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0.4957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3.74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50395214"/>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流行性感冒</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0.4546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3.69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22683183"/>
                  </a:ext>
                </a:extLst>
              </a:tr>
            </a:tbl>
          </a:graphicData>
        </a:graphic>
      </p:graphicFrame>
      <p:pic>
        <p:nvPicPr>
          <p:cNvPr id="3" name="圖片 2" descr="一張含有 繪圖, 圖表, 行, 螢幕擷取畫面 的圖片&#10;&#10;AI 產生的內容可能不正確。">
            <a:extLst>
              <a:ext uri="{FF2B5EF4-FFF2-40B4-BE49-F238E27FC236}">
                <a16:creationId xmlns:a16="http://schemas.microsoft.com/office/drawing/2014/main" id="{8C4718EF-F5DA-93A0-573F-7CB3E37DF40F}"/>
              </a:ext>
            </a:extLst>
          </p:cNvPr>
          <p:cNvPicPr>
            <a:picLocks noChangeAspect="1"/>
          </p:cNvPicPr>
          <p:nvPr/>
        </p:nvPicPr>
        <p:blipFill>
          <a:blip r:embed="rId2"/>
          <a:srcRect b="50000"/>
          <a:stretch>
            <a:fillRect/>
          </a:stretch>
        </p:blipFill>
        <p:spPr>
          <a:xfrm>
            <a:off x="493184" y="3530278"/>
            <a:ext cx="7507245" cy="2493078"/>
          </a:xfrm>
          <a:prstGeom prst="rect">
            <a:avLst/>
          </a:prstGeom>
          <a:ln>
            <a:noFill/>
          </a:ln>
          <a:effectLst>
            <a:outerShdw blurRad="292100" dist="139700" dir="2700000" algn="tl" rotWithShape="0">
              <a:srgbClr val="333333">
                <a:alpha val="65000"/>
              </a:srgbClr>
            </a:outerShdw>
          </a:effectLst>
        </p:spPr>
      </p:pic>
      <p:grpSp>
        <p:nvGrpSpPr>
          <p:cNvPr id="2" name="群組 1">
            <a:extLst>
              <a:ext uri="{FF2B5EF4-FFF2-40B4-BE49-F238E27FC236}">
                <a16:creationId xmlns:a16="http://schemas.microsoft.com/office/drawing/2014/main" id="{42E057DA-8A88-8A86-CE21-B5DB6384639C}"/>
              </a:ext>
            </a:extLst>
          </p:cNvPr>
          <p:cNvGrpSpPr/>
          <p:nvPr/>
        </p:nvGrpSpPr>
        <p:grpSpPr>
          <a:xfrm>
            <a:off x="7206675" y="1401185"/>
            <a:ext cx="4710238" cy="2527320"/>
            <a:chOff x="5517793" y="898784"/>
            <a:chExt cx="4710238" cy="2527320"/>
          </a:xfrm>
        </p:grpSpPr>
        <p:grpSp>
          <p:nvGrpSpPr>
            <p:cNvPr id="4" name="群組 3">
              <a:extLst>
                <a:ext uri="{FF2B5EF4-FFF2-40B4-BE49-F238E27FC236}">
                  <a16:creationId xmlns:a16="http://schemas.microsoft.com/office/drawing/2014/main" id="{9AC5FAD9-BAA4-380E-9F8F-D438BCE4452E}"/>
                </a:ext>
              </a:extLst>
            </p:cNvPr>
            <p:cNvGrpSpPr/>
            <p:nvPr/>
          </p:nvGrpSpPr>
          <p:grpSpPr>
            <a:xfrm>
              <a:off x="5517793" y="898784"/>
              <a:ext cx="4710238" cy="2527320"/>
              <a:chOff x="4376159" y="2502968"/>
              <a:chExt cx="4710238" cy="2527320"/>
            </a:xfrm>
          </p:grpSpPr>
          <p:sp>
            <p:nvSpPr>
              <p:cNvPr id="7" name="矩形 6">
                <a:extLst>
                  <a:ext uri="{FF2B5EF4-FFF2-40B4-BE49-F238E27FC236}">
                    <a16:creationId xmlns:a16="http://schemas.microsoft.com/office/drawing/2014/main" id="{D0FFFB42-8F85-6ECF-EA4C-7BE06CFEAC17}"/>
                  </a:ext>
                </a:extLst>
              </p:cNvPr>
              <p:cNvSpPr/>
              <p:nvPr/>
            </p:nvSpPr>
            <p:spPr>
              <a:xfrm>
                <a:off x="4634418" y="2761172"/>
                <a:ext cx="4451979" cy="226911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圓角矩形 7">
                <a:extLst>
                  <a:ext uri="{FF2B5EF4-FFF2-40B4-BE49-F238E27FC236}">
                    <a16:creationId xmlns:a16="http://schemas.microsoft.com/office/drawing/2014/main" id="{AD48D3FE-01E5-4934-4C7C-8F70E621DAA9}"/>
                  </a:ext>
                </a:extLst>
              </p:cNvPr>
              <p:cNvSpPr/>
              <p:nvPr/>
            </p:nvSpPr>
            <p:spPr>
              <a:xfrm>
                <a:off x="4376159" y="2502968"/>
                <a:ext cx="2484248" cy="516407"/>
              </a:xfrm>
              <a:prstGeom prst="roundRect">
                <a:avLst>
                  <a:gd name="adj" fmla="val 50000"/>
                </a:avLst>
              </a:prstGeom>
              <a:solidFill>
                <a:schemeClr val="accent4">
                  <a:lumMod val="40000"/>
                  <a:lumOff val="6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年度趨勢分析 </a:t>
                </a:r>
              </a:p>
            </p:txBody>
          </p:sp>
        </p:grpSp>
        <p:sp>
          <p:nvSpPr>
            <p:cNvPr id="6" name="文字方塊 5">
              <a:extLst>
                <a:ext uri="{FF2B5EF4-FFF2-40B4-BE49-F238E27FC236}">
                  <a16:creationId xmlns:a16="http://schemas.microsoft.com/office/drawing/2014/main" id="{F03A1657-6C5F-BCDB-1F1D-3E6623CF0B54}"/>
                </a:ext>
              </a:extLst>
            </p:cNvPr>
            <p:cNvSpPr txBox="1"/>
            <p:nvPr/>
          </p:nvSpPr>
          <p:spPr>
            <a:xfrm>
              <a:off x="6036460" y="1482206"/>
              <a:ext cx="4191571" cy="17045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2016</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年</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r = 0.7189,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斜率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114.49  </a:t>
              </a:r>
            </a:p>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2017</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年</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r = 0.6638,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斜率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104.57  </a:t>
              </a:r>
            </a:p>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2018</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年</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r = 0.6782,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斜率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118.07  </a:t>
              </a:r>
            </a:p>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2019</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年</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r = 0.6123,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斜率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121.62 </a:t>
              </a:r>
              <a:endPar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sp>
        <p:nvSpPr>
          <p:cNvPr id="9" name="圓角矩形 8">
            <a:extLst>
              <a:ext uri="{FF2B5EF4-FFF2-40B4-BE49-F238E27FC236}">
                <a16:creationId xmlns:a16="http://schemas.microsoft.com/office/drawing/2014/main" id="{72C802FA-389C-5C02-08DB-E0F708B9B98E}"/>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662E4A8-8131-B02A-0816-1FDE12E64B2D}"/>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6" name="圖片 25" descr="一張含有 圖形, 字型, 圓形, 藝術 的圖片&#10;&#10;AI 產生的內容可能不正確。">
            <a:extLst>
              <a:ext uri="{FF2B5EF4-FFF2-40B4-BE49-F238E27FC236}">
                <a16:creationId xmlns:a16="http://schemas.microsoft.com/office/drawing/2014/main" id="{0E35C332-6BA5-2E69-AF93-937E654D5DBF}"/>
              </a:ext>
            </a:extLst>
          </p:cNvPr>
          <p:cNvPicPr>
            <a:picLocks noChangeAspect="1"/>
          </p:cNvPicPr>
          <p:nvPr/>
        </p:nvPicPr>
        <p:blipFill>
          <a:blip r:embed="rId3"/>
          <a:stretch>
            <a:fillRect/>
          </a:stretch>
        </p:blipFill>
        <p:spPr>
          <a:xfrm>
            <a:off x="11307662" y="21629"/>
            <a:ext cx="540000" cy="540000"/>
          </a:xfrm>
          <a:prstGeom prst="rect">
            <a:avLst/>
          </a:prstGeom>
        </p:spPr>
      </p:pic>
      <p:pic>
        <p:nvPicPr>
          <p:cNvPr id="27" name="圖片 26" descr="一張含有 圖形, 字型, 圓形, 藝術 的圖片&#10;&#10;AI 產生的內容可能不正確。">
            <a:extLst>
              <a:ext uri="{FF2B5EF4-FFF2-40B4-BE49-F238E27FC236}">
                <a16:creationId xmlns:a16="http://schemas.microsoft.com/office/drawing/2014/main" id="{6896069A-0ED1-154E-7A4B-DFA5FEC9A5BD}"/>
              </a:ext>
            </a:extLst>
          </p:cNvPr>
          <p:cNvPicPr>
            <a:picLocks noChangeAspect="1"/>
          </p:cNvPicPr>
          <p:nvPr/>
        </p:nvPicPr>
        <p:blipFill>
          <a:blip r:embed="rId3"/>
          <a:stretch>
            <a:fillRect/>
          </a:stretch>
        </p:blipFill>
        <p:spPr>
          <a:xfrm>
            <a:off x="10797321" y="258164"/>
            <a:ext cx="540000" cy="540000"/>
          </a:xfrm>
          <a:prstGeom prst="rect">
            <a:avLst/>
          </a:prstGeom>
        </p:spPr>
      </p:pic>
      <p:pic>
        <p:nvPicPr>
          <p:cNvPr id="28" name="圖片 27" descr="一張含有 字型, 符號, 圖形, 美工圖案 的圖片&#10;&#10;AI 產生的內容可能不正確。">
            <a:extLst>
              <a:ext uri="{FF2B5EF4-FFF2-40B4-BE49-F238E27FC236}">
                <a16:creationId xmlns:a16="http://schemas.microsoft.com/office/drawing/2014/main" id="{FE489956-D87D-B08F-BF54-986FA5E2F1AF}"/>
              </a:ext>
            </a:extLst>
          </p:cNvPr>
          <p:cNvPicPr>
            <a:picLocks noChangeAspect="1"/>
          </p:cNvPicPr>
          <p:nvPr/>
        </p:nvPicPr>
        <p:blipFill>
          <a:blip r:embed="rId4"/>
          <a:stretch>
            <a:fillRect/>
          </a:stretch>
        </p:blipFill>
        <p:spPr>
          <a:xfrm>
            <a:off x="338044" y="78164"/>
            <a:ext cx="720000" cy="720000"/>
          </a:xfrm>
          <a:prstGeom prst="rect">
            <a:avLst/>
          </a:prstGeom>
        </p:spPr>
      </p:pic>
      <p:pic>
        <p:nvPicPr>
          <p:cNvPr id="29" name="圖片 28" descr="一張含有 圖形, 字型, 圓形, 藝術 的圖片&#10;&#10;AI 產生的內容可能不正確。">
            <a:extLst>
              <a:ext uri="{FF2B5EF4-FFF2-40B4-BE49-F238E27FC236}">
                <a16:creationId xmlns:a16="http://schemas.microsoft.com/office/drawing/2014/main" id="{8D47777C-7657-17A5-0EDC-F87AB995E77A}"/>
              </a:ext>
            </a:extLst>
          </p:cNvPr>
          <p:cNvPicPr>
            <a:picLocks noChangeAspect="1"/>
          </p:cNvPicPr>
          <p:nvPr/>
        </p:nvPicPr>
        <p:blipFill>
          <a:blip r:embed="rId3"/>
          <a:stretch>
            <a:fillRect/>
          </a:stretch>
        </p:blipFill>
        <p:spPr>
          <a:xfrm>
            <a:off x="11667662" y="513117"/>
            <a:ext cx="360000" cy="360000"/>
          </a:xfrm>
          <a:prstGeom prst="rect">
            <a:avLst/>
          </a:prstGeom>
        </p:spPr>
      </p:pic>
      <p:sp>
        <p:nvSpPr>
          <p:cNvPr id="30" name="投影片編號版面配置區 29">
            <a:extLst>
              <a:ext uri="{FF2B5EF4-FFF2-40B4-BE49-F238E27FC236}">
                <a16:creationId xmlns:a16="http://schemas.microsoft.com/office/drawing/2014/main" id="{9FDBADC2-8A87-A983-21C8-C8EC7BFBE7B1}"/>
              </a:ext>
            </a:extLst>
          </p:cNvPr>
          <p:cNvSpPr>
            <a:spLocks noGrp="1"/>
          </p:cNvSpPr>
          <p:nvPr>
            <p:ph type="sldNum" sz="quarter" idx="12"/>
          </p:nvPr>
        </p:nvSpPr>
        <p:spPr/>
        <p:txBody>
          <a:bodyPr/>
          <a:lstStyle/>
          <a:p>
            <a:fld id="{B2EE65BD-2A04-9A47-8DB5-951B4720CA03}" type="slidenum">
              <a:rPr kumimoji="1" lang="zh-TW" altLang="en-US" smtClean="0"/>
              <a:t>16</a:t>
            </a:fld>
            <a:endParaRPr kumimoji="1" lang="zh-TW" altLang="en-US"/>
          </a:p>
        </p:txBody>
      </p:sp>
      <p:grpSp>
        <p:nvGrpSpPr>
          <p:cNvPr id="31" name="群組 30">
            <a:extLst>
              <a:ext uri="{FF2B5EF4-FFF2-40B4-BE49-F238E27FC236}">
                <a16:creationId xmlns:a16="http://schemas.microsoft.com/office/drawing/2014/main" id="{A24BF398-5DBB-4FD3-B260-9D2433142BB3}"/>
              </a:ext>
            </a:extLst>
          </p:cNvPr>
          <p:cNvGrpSpPr/>
          <p:nvPr/>
        </p:nvGrpSpPr>
        <p:grpSpPr>
          <a:xfrm>
            <a:off x="1396088" y="168164"/>
            <a:ext cx="1620000" cy="540000"/>
            <a:chOff x="1445621" y="191648"/>
            <a:chExt cx="1620000" cy="540000"/>
          </a:xfrm>
          <a:noFill/>
        </p:grpSpPr>
        <p:sp>
          <p:nvSpPr>
            <p:cNvPr id="32" name="圓角矩形 5">
              <a:extLst>
                <a:ext uri="{FF2B5EF4-FFF2-40B4-BE49-F238E27FC236}">
                  <a16:creationId xmlns:a16="http://schemas.microsoft.com/office/drawing/2014/main" id="{CC95E9C0-F43E-45D5-B4BF-E9C4A5DBF7B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588733A8-90D0-4EE0-B969-61B3A2A48AA2}"/>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4" name="群組 33">
            <a:extLst>
              <a:ext uri="{FF2B5EF4-FFF2-40B4-BE49-F238E27FC236}">
                <a16:creationId xmlns:a16="http://schemas.microsoft.com/office/drawing/2014/main" id="{668BF8E4-1658-4FF7-9687-DE1EA139A089}"/>
              </a:ext>
            </a:extLst>
          </p:cNvPr>
          <p:cNvGrpSpPr/>
          <p:nvPr/>
        </p:nvGrpSpPr>
        <p:grpSpPr>
          <a:xfrm>
            <a:off x="3293321" y="169446"/>
            <a:ext cx="1620000" cy="540000"/>
            <a:chOff x="1445621" y="191648"/>
            <a:chExt cx="1620000" cy="540000"/>
          </a:xfrm>
          <a:solidFill>
            <a:schemeClr val="accent4"/>
          </a:solidFill>
        </p:grpSpPr>
        <p:sp>
          <p:nvSpPr>
            <p:cNvPr id="35" name="圓角矩形 14">
              <a:extLst>
                <a:ext uri="{FF2B5EF4-FFF2-40B4-BE49-F238E27FC236}">
                  <a16:creationId xmlns:a16="http://schemas.microsoft.com/office/drawing/2014/main" id="{011298D9-43F1-4EEC-8710-5657AD6DA2A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45E3CC9A-C796-4688-966B-9C3ECAC07720}"/>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7" name="群組 36">
            <a:extLst>
              <a:ext uri="{FF2B5EF4-FFF2-40B4-BE49-F238E27FC236}">
                <a16:creationId xmlns:a16="http://schemas.microsoft.com/office/drawing/2014/main" id="{540983B8-ADAE-4619-B918-0B1FE26FE943}"/>
              </a:ext>
            </a:extLst>
          </p:cNvPr>
          <p:cNvGrpSpPr/>
          <p:nvPr/>
        </p:nvGrpSpPr>
        <p:grpSpPr>
          <a:xfrm>
            <a:off x="5190554" y="169446"/>
            <a:ext cx="1620000" cy="540000"/>
            <a:chOff x="1445621" y="191648"/>
            <a:chExt cx="1620000" cy="540000"/>
          </a:xfrm>
          <a:noFill/>
        </p:grpSpPr>
        <p:sp>
          <p:nvSpPr>
            <p:cNvPr id="38" name="圓角矩形 17">
              <a:extLst>
                <a:ext uri="{FF2B5EF4-FFF2-40B4-BE49-F238E27FC236}">
                  <a16:creationId xmlns:a16="http://schemas.microsoft.com/office/drawing/2014/main" id="{24AD1124-69D3-4263-9552-305215B3F89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2C67C246-4E7F-4D78-AA89-7B93BF5AF7BF}"/>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0" name="群組 39">
            <a:extLst>
              <a:ext uri="{FF2B5EF4-FFF2-40B4-BE49-F238E27FC236}">
                <a16:creationId xmlns:a16="http://schemas.microsoft.com/office/drawing/2014/main" id="{AA45EBC3-5AF9-4E94-893F-FB8CE10153D0}"/>
              </a:ext>
            </a:extLst>
          </p:cNvPr>
          <p:cNvGrpSpPr/>
          <p:nvPr/>
        </p:nvGrpSpPr>
        <p:grpSpPr>
          <a:xfrm>
            <a:off x="7087787" y="169446"/>
            <a:ext cx="1620000" cy="540000"/>
            <a:chOff x="1445621" y="191648"/>
            <a:chExt cx="1620000" cy="540000"/>
          </a:xfrm>
          <a:noFill/>
        </p:grpSpPr>
        <p:sp>
          <p:nvSpPr>
            <p:cNvPr id="41" name="圓角矩形 20">
              <a:extLst>
                <a:ext uri="{FF2B5EF4-FFF2-40B4-BE49-F238E27FC236}">
                  <a16:creationId xmlns:a16="http://schemas.microsoft.com/office/drawing/2014/main" id="{8DFD7D7B-08BE-46DC-BAB9-7E47327171E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2" name="文字方塊 41">
              <a:extLst>
                <a:ext uri="{FF2B5EF4-FFF2-40B4-BE49-F238E27FC236}">
                  <a16:creationId xmlns:a16="http://schemas.microsoft.com/office/drawing/2014/main" id="{BF13AE09-A827-4454-B3F9-B37C5DFF454D}"/>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1815914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7ABD7-8FB8-D437-94F1-1E04E3AB7930}"/>
            </a:ext>
          </a:extLst>
        </p:cNvPr>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FF8000B6-0E35-8508-37BD-4A751E8F5DE8}"/>
              </a:ext>
            </a:extLst>
          </p:cNvPr>
          <p:cNvGraphicFramePr>
            <a:graphicFrameLocks noGrp="1"/>
          </p:cNvGraphicFramePr>
          <p:nvPr/>
        </p:nvGraphicFramePr>
        <p:xfrm>
          <a:off x="561794" y="1586380"/>
          <a:ext cx="9000000" cy="4860000"/>
        </p:xfrm>
        <a:graphic>
          <a:graphicData uri="http://schemas.openxmlformats.org/drawingml/2006/table">
            <a:tbl>
              <a:tblPr/>
              <a:tblGrid>
                <a:gridCol w="1401843">
                  <a:extLst>
                    <a:ext uri="{9D8B030D-6E8A-4147-A177-3AD203B41FA5}">
                      <a16:colId xmlns:a16="http://schemas.microsoft.com/office/drawing/2014/main" val="1148033986"/>
                    </a:ext>
                  </a:extLst>
                </a:gridCol>
                <a:gridCol w="2198157">
                  <a:extLst>
                    <a:ext uri="{9D8B030D-6E8A-4147-A177-3AD203B41FA5}">
                      <a16:colId xmlns:a16="http://schemas.microsoft.com/office/drawing/2014/main" val="2083870881"/>
                    </a:ext>
                  </a:extLst>
                </a:gridCol>
                <a:gridCol w="1800000">
                  <a:extLst>
                    <a:ext uri="{9D8B030D-6E8A-4147-A177-3AD203B41FA5}">
                      <a16:colId xmlns:a16="http://schemas.microsoft.com/office/drawing/2014/main" val="2003964188"/>
                    </a:ext>
                  </a:extLst>
                </a:gridCol>
                <a:gridCol w="1800000">
                  <a:extLst>
                    <a:ext uri="{9D8B030D-6E8A-4147-A177-3AD203B41FA5}">
                      <a16:colId xmlns:a16="http://schemas.microsoft.com/office/drawing/2014/main" val="2691225760"/>
                    </a:ext>
                  </a:extLst>
                </a:gridCol>
                <a:gridCol w="1800000">
                  <a:extLst>
                    <a:ext uri="{9D8B030D-6E8A-4147-A177-3AD203B41FA5}">
                      <a16:colId xmlns:a16="http://schemas.microsoft.com/office/drawing/2014/main" val="2143438839"/>
                    </a:ext>
                  </a:extLst>
                </a:gridCol>
              </a:tblGrid>
              <a:tr h="540000">
                <a:tc>
                  <a:txBody>
                    <a:bodyPr/>
                    <a:lstStyle/>
                    <a:p>
                      <a:pPr algn="ctr"/>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排名</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疾病名稱</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相關係數</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相關性</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回歸斜率</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3100314"/>
                  </a:ext>
                </a:extLst>
              </a:tr>
              <a:tr h="540000">
                <a:tc>
                  <a:txBody>
                    <a:bodyPr/>
                    <a:lstStyle/>
                    <a:p>
                      <a:pPr algn="ctr"/>
                      <a:r>
                        <a:rPr lang="en-US" altLang="zh-TW"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上呼吸道感染</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0.6688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tx1"/>
                          </a:solidFill>
                          <a:effectLst/>
                          <a:latin typeface="Times New Roman" panose="02020603050405020304" pitchFamily="18" charset="0"/>
                          <a:ea typeface="Noto Serif TC ExtraBold" panose="02020200000000000000" pitchFamily="18" charset="-128"/>
                          <a:cs typeface="Times New Roman" panose="02020603050405020304" pitchFamily="18" charset="0"/>
                        </a:rPr>
                        <a:t>112.46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109551035"/>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急性支氣管炎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0.6644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25.56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599062711"/>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慢性支氣管炎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0.6218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3.60</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714705842"/>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急性鼻竇炎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0.5982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23.65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55168230"/>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過敏性鼻炎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0.5829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13.93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45093298"/>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肺炎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0.5793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2.83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243994"/>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氣喘</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0.4957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3.74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50395214"/>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流行性感冒</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0.4546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3.69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22683183"/>
                  </a:ext>
                </a:extLst>
              </a:tr>
            </a:tbl>
          </a:graphicData>
        </a:graphic>
      </p:graphicFrame>
      <p:pic>
        <p:nvPicPr>
          <p:cNvPr id="3" name="圖片 2" descr="一張含有 繪圖, 圖表, 行, 螢幕擷取畫面 的圖片&#10;&#10;AI 產生的內容可能不正確。">
            <a:extLst>
              <a:ext uri="{FF2B5EF4-FFF2-40B4-BE49-F238E27FC236}">
                <a16:creationId xmlns:a16="http://schemas.microsoft.com/office/drawing/2014/main" id="{7D65DC3A-7A06-86C6-A0DF-D246A219429B}"/>
              </a:ext>
            </a:extLst>
          </p:cNvPr>
          <p:cNvPicPr>
            <a:picLocks noChangeAspect="1"/>
          </p:cNvPicPr>
          <p:nvPr/>
        </p:nvPicPr>
        <p:blipFill>
          <a:blip r:embed="rId2"/>
          <a:srcRect b="50000"/>
          <a:stretch>
            <a:fillRect/>
          </a:stretch>
        </p:blipFill>
        <p:spPr>
          <a:xfrm>
            <a:off x="493184" y="3530278"/>
            <a:ext cx="7507245" cy="2493078"/>
          </a:xfrm>
          <a:prstGeom prst="rect">
            <a:avLst/>
          </a:prstGeom>
          <a:ln>
            <a:noFill/>
          </a:ln>
          <a:effectLst>
            <a:outerShdw blurRad="292100" dist="139700" dir="2700000" algn="tl" rotWithShape="0">
              <a:srgbClr val="333333">
                <a:alpha val="65000"/>
              </a:srgbClr>
            </a:outerShdw>
          </a:effectLst>
        </p:spPr>
      </p:pic>
      <p:grpSp>
        <p:nvGrpSpPr>
          <p:cNvPr id="2" name="群組 1">
            <a:extLst>
              <a:ext uri="{FF2B5EF4-FFF2-40B4-BE49-F238E27FC236}">
                <a16:creationId xmlns:a16="http://schemas.microsoft.com/office/drawing/2014/main" id="{58399368-0D76-40E4-431E-A18D142DF152}"/>
              </a:ext>
            </a:extLst>
          </p:cNvPr>
          <p:cNvGrpSpPr/>
          <p:nvPr/>
        </p:nvGrpSpPr>
        <p:grpSpPr>
          <a:xfrm>
            <a:off x="6988578" y="4951823"/>
            <a:ext cx="4710238" cy="1706069"/>
            <a:chOff x="5517793" y="898784"/>
            <a:chExt cx="4710238" cy="1706069"/>
          </a:xfrm>
        </p:grpSpPr>
        <p:grpSp>
          <p:nvGrpSpPr>
            <p:cNvPr id="4" name="群組 3">
              <a:extLst>
                <a:ext uri="{FF2B5EF4-FFF2-40B4-BE49-F238E27FC236}">
                  <a16:creationId xmlns:a16="http://schemas.microsoft.com/office/drawing/2014/main" id="{00EF795C-CE94-7E5C-70E9-C49FCA01966C}"/>
                </a:ext>
              </a:extLst>
            </p:cNvPr>
            <p:cNvGrpSpPr/>
            <p:nvPr/>
          </p:nvGrpSpPr>
          <p:grpSpPr>
            <a:xfrm>
              <a:off x="5517793" y="898784"/>
              <a:ext cx="4710238" cy="1706069"/>
              <a:chOff x="4376159" y="2502968"/>
              <a:chExt cx="4710238" cy="1706069"/>
            </a:xfrm>
          </p:grpSpPr>
          <p:sp>
            <p:nvSpPr>
              <p:cNvPr id="7" name="矩形 6">
                <a:extLst>
                  <a:ext uri="{FF2B5EF4-FFF2-40B4-BE49-F238E27FC236}">
                    <a16:creationId xmlns:a16="http://schemas.microsoft.com/office/drawing/2014/main" id="{51C2A588-5EA3-80A4-EBD9-2237D11A24D4}"/>
                  </a:ext>
                </a:extLst>
              </p:cNvPr>
              <p:cNvSpPr/>
              <p:nvPr/>
            </p:nvSpPr>
            <p:spPr>
              <a:xfrm>
                <a:off x="4634418" y="2761172"/>
                <a:ext cx="4451979" cy="144786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圓角矩形 7">
                <a:extLst>
                  <a:ext uri="{FF2B5EF4-FFF2-40B4-BE49-F238E27FC236}">
                    <a16:creationId xmlns:a16="http://schemas.microsoft.com/office/drawing/2014/main" id="{00A76E3A-B04B-7955-8572-B921E15060B0}"/>
                  </a:ext>
                </a:extLst>
              </p:cNvPr>
              <p:cNvSpPr/>
              <p:nvPr/>
            </p:nvSpPr>
            <p:spPr>
              <a:xfrm>
                <a:off x="4376159" y="2502968"/>
                <a:ext cx="2484248" cy="516407"/>
              </a:xfrm>
              <a:prstGeom prst="roundRect">
                <a:avLst>
                  <a:gd name="adj" fmla="val 50000"/>
                </a:avLst>
              </a:prstGeom>
              <a:solidFill>
                <a:schemeClr val="accent4">
                  <a:lumMod val="40000"/>
                  <a:lumOff val="6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高度相關疾病 </a:t>
                </a:r>
              </a:p>
            </p:txBody>
          </p:sp>
        </p:grpSp>
        <p:sp>
          <p:nvSpPr>
            <p:cNvPr id="6" name="文字方塊 5">
              <a:extLst>
                <a:ext uri="{FF2B5EF4-FFF2-40B4-BE49-F238E27FC236}">
                  <a16:creationId xmlns:a16="http://schemas.microsoft.com/office/drawing/2014/main" id="{36777AD0-CD97-7C95-44FB-3F2FD0441A81}"/>
                </a:ext>
              </a:extLst>
            </p:cNvPr>
            <p:cNvSpPr txBox="1"/>
            <p:nvPr/>
          </p:nvSpPr>
          <p:spPr>
            <a:xfrm>
              <a:off x="6036460" y="1482206"/>
              <a:ext cx="4191571" cy="874407"/>
            </a:xfrm>
            <a:prstGeom prst="rect">
              <a:avLst/>
            </a:prstGeom>
            <a:noFill/>
          </p:spPr>
          <p:txBody>
            <a:bodyPr wrap="square" rtlCol="0">
              <a:spAutoFit/>
            </a:bodyPr>
            <a:lstStyle/>
            <a:p>
              <a:pP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2016–2019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年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r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值都在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0.61–0.72</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，顯示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4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年來影響一直存在。」 </a:t>
              </a:r>
              <a:endPar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grpSp>
        <p:nvGrpSpPr>
          <p:cNvPr id="9" name="群組 8">
            <a:extLst>
              <a:ext uri="{FF2B5EF4-FFF2-40B4-BE49-F238E27FC236}">
                <a16:creationId xmlns:a16="http://schemas.microsoft.com/office/drawing/2014/main" id="{E81EB4BA-A6E5-F296-FFDE-985597225799}"/>
              </a:ext>
            </a:extLst>
          </p:cNvPr>
          <p:cNvGrpSpPr/>
          <p:nvPr/>
        </p:nvGrpSpPr>
        <p:grpSpPr>
          <a:xfrm>
            <a:off x="7206675" y="1401185"/>
            <a:ext cx="4710238" cy="2527320"/>
            <a:chOff x="5517793" y="898784"/>
            <a:chExt cx="4710238" cy="2527320"/>
          </a:xfrm>
        </p:grpSpPr>
        <p:grpSp>
          <p:nvGrpSpPr>
            <p:cNvPr id="10" name="群組 9">
              <a:extLst>
                <a:ext uri="{FF2B5EF4-FFF2-40B4-BE49-F238E27FC236}">
                  <a16:creationId xmlns:a16="http://schemas.microsoft.com/office/drawing/2014/main" id="{34AF2E96-B6B1-DBB5-E493-0D6F818C5233}"/>
                </a:ext>
              </a:extLst>
            </p:cNvPr>
            <p:cNvGrpSpPr/>
            <p:nvPr/>
          </p:nvGrpSpPr>
          <p:grpSpPr>
            <a:xfrm>
              <a:off x="5517793" y="898784"/>
              <a:ext cx="4710238" cy="2527320"/>
              <a:chOff x="4376159" y="2502968"/>
              <a:chExt cx="4710238" cy="2527320"/>
            </a:xfrm>
          </p:grpSpPr>
          <p:sp>
            <p:nvSpPr>
              <p:cNvPr id="12" name="矩形 11">
                <a:extLst>
                  <a:ext uri="{FF2B5EF4-FFF2-40B4-BE49-F238E27FC236}">
                    <a16:creationId xmlns:a16="http://schemas.microsoft.com/office/drawing/2014/main" id="{7E024B93-0251-5FEF-8FEA-4233B327AE2E}"/>
                  </a:ext>
                </a:extLst>
              </p:cNvPr>
              <p:cNvSpPr/>
              <p:nvPr/>
            </p:nvSpPr>
            <p:spPr>
              <a:xfrm>
                <a:off x="4634418" y="2761172"/>
                <a:ext cx="4451979" cy="226911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圓角矩形 12">
                <a:extLst>
                  <a:ext uri="{FF2B5EF4-FFF2-40B4-BE49-F238E27FC236}">
                    <a16:creationId xmlns:a16="http://schemas.microsoft.com/office/drawing/2014/main" id="{3C0ECBF2-DA80-EC05-C25A-F8D4FA26452D}"/>
                  </a:ext>
                </a:extLst>
              </p:cNvPr>
              <p:cNvSpPr/>
              <p:nvPr/>
            </p:nvSpPr>
            <p:spPr>
              <a:xfrm>
                <a:off x="4376159" y="2502968"/>
                <a:ext cx="2484248" cy="516407"/>
              </a:xfrm>
              <a:prstGeom prst="roundRect">
                <a:avLst>
                  <a:gd name="adj" fmla="val 50000"/>
                </a:avLst>
              </a:prstGeom>
              <a:solidFill>
                <a:schemeClr val="accent4">
                  <a:lumMod val="40000"/>
                  <a:lumOff val="6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年度趨勢分析 </a:t>
                </a:r>
              </a:p>
            </p:txBody>
          </p:sp>
        </p:grpSp>
        <p:sp>
          <p:nvSpPr>
            <p:cNvPr id="11" name="文字方塊 10">
              <a:extLst>
                <a:ext uri="{FF2B5EF4-FFF2-40B4-BE49-F238E27FC236}">
                  <a16:creationId xmlns:a16="http://schemas.microsoft.com/office/drawing/2014/main" id="{9D5D854D-3D6A-E7D1-8AF8-4F31C06BB378}"/>
                </a:ext>
              </a:extLst>
            </p:cNvPr>
            <p:cNvSpPr txBox="1"/>
            <p:nvPr/>
          </p:nvSpPr>
          <p:spPr>
            <a:xfrm>
              <a:off x="6036460" y="1482206"/>
              <a:ext cx="4191571" cy="17045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2016</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年</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en"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r = 0.7189,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斜率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114.49  </a:t>
              </a:r>
            </a:p>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2017</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年</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r = 0.6638,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斜率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104.57  </a:t>
              </a:r>
            </a:p>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2018</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年</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r = 0.6782,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斜率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118.07  </a:t>
              </a:r>
            </a:p>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2019</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年</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en"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r = 0.6123</a:t>
              </a: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斜率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121.62 </a:t>
              </a:r>
              <a:endPar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sp>
        <p:nvSpPr>
          <p:cNvPr id="14" name="圓角矩形 13">
            <a:extLst>
              <a:ext uri="{FF2B5EF4-FFF2-40B4-BE49-F238E27FC236}">
                <a16:creationId xmlns:a16="http://schemas.microsoft.com/office/drawing/2014/main" id="{DFDFD9D7-EBC3-943B-FB79-36F0CF6A00F2}"/>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23189E4-B55C-14E7-E400-A71C0C86DB12}"/>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31" name="圖片 30" descr="一張含有 圖形, 字型, 圓形, 藝術 的圖片&#10;&#10;AI 產生的內容可能不正確。">
            <a:extLst>
              <a:ext uri="{FF2B5EF4-FFF2-40B4-BE49-F238E27FC236}">
                <a16:creationId xmlns:a16="http://schemas.microsoft.com/office/drawing/2014/main" id="{C532594D-738C-5F82-ABA9-C5DA35542C11}"/>
              </a:ext>
            </a:extLst>
          </p:cNvPr>
          <p:cNvPicPr>
            <a:picLocks noChangeAspect="1"/>
          </p:cNvPicPr>
          <p:nvPr/>
        </p:nvPicPr>
        <p:blipFill>
          <a:blip r:embed="rId3"/>
          <a:stretch>
            <a:fillRect/>
          </a:stretch>
        </p:blipFill>
        <p:spPr>
          <a:xfrm>
            <a:off x="11307662" y="21629"/>
            <a:ext cx="540000" cy="540000"/>
          </a:xfrm>
          <a:prstGeom prst="rect">
            <a:avLst/>
          </a:prstGeom>
        </p:spPr>
      </p:pic>
      <p:pic>
        <p:nvPicPr>
          <p:cNvPr id="32" name="圖片 31" descr="一張含有 圖形, 字型, 圓形, 藝術 的圖片&#10;&#10;AI 產生的內容可能不正確。">
            <a:extLst>
              <a:ext uri="{FF2B5EF4-FFF2-40B4-BE49-F238E27FC236}">
                <a16:creationId xmlns:a16="http://schemas.microsoft.com/office/drawing/2014/main" id="{DF8F0DF7-895D-5919-529F-E8BD48BA8320}"/>
              </a:ext>
            </a:extLst>
          </p:cNvPr>
          <p:cNvPicPr>
            <a:picLocks noChangeAspect="1"/>
          </p:cNvPicPr>
          <p:nvPr/>
        </p:nvPicPr>
        <p:blipFill>
          <a:blip r:embed="rId3"/>
          <a:stretch>
            <a:fillRect/>
          </a:stretch>
        </p:blipFill>
        <p:spPr>
          <a:xfrm>
            <a:off x="10797321" y="258164"/>
            <a:ext cx="540000" cy="540000"/>
          </a:xfrm>
          <a:prstGeom prst="rect">
            <a:avLst/>
          </a:prstGeom>
        </p:spPr>
      </p:pic>
      <p:pic>
        <p:nvPicPr>
          <p:cNvPr id="33" name="圖片 32" descr="一張含有 字型, 符號, 圖形, 美工圖案 的圖片&#10;&#10;AI 產生的內容可能不正確。">
            <a:extLst>
              <a:ext uri="{FF2B5EF4-FFF2-40B4-BE49-F238E27FC236}">
                <a16:creationId xmlns:a16="http://schemas.microsoft.com/office/drawing/2014/main" id="{A2F93978-1450-9F8F-6DEE-1B7A41CE3494}"/>
              </a:ext>
            </a:extLst>
          </p:cNvPr>
          <p:cNvPicPr>
            <a:picLocks noChangeAspect="1"/>
          </p:cNvPicPr>
          <p:nvPr/>
        </p:nvPicPr>
        <p:blipFill>
          <a:blip r:embed="rId4"/>
          <a:stretch>
            <a:fillRect/>
          </a:stretch>
        </p:blipFill>
        <p:spPr>
          <a:xfrm>
            <a:off x="338044" y="78164"/>
            <a:ext cx="720000" cy="720000"/>
          </a:xfrm>
          <a:prstGeom prst="rect">
            <a:avLst/>
          </a:prstGeom>
        </p:spPr>
      </p:pic>
      <p:pic>
        <p:nvPicPr>
          <p:cNvPr id="34" name="圖片 33" descr="一張含有 圖形, 字型, 圓形, 藝術 的圖片&#10;&#10;AI 產生的內容可能不正確。">
            <a:extLst>
              <a:ext uri="{FF2B5EF4-FFF2-40B4-BE49-F238E27FC236}">
                <a16:creationId xmlns:a16="http://schemas.microsoft.com/office/drawing/2014/main" id="{79B76C6B-67A8-2F44-7CF3-CD07E80611E4}"/>
              </a:ext>
            </a:extLst>
          </p:cNvPr>
          <p:cNvPicPr>
            <a:picLocks noChangeAspect="1"/>
          </p:cNvPicPr>
          <p:nvPr/>
        </p:nvPicPr>
        <p:blipFill>
          <a:blip r:embed="rId3"/>
          <a:stretch>
            <a:fillRect/>
          </a:stretch>
        </p:blipFill>
        <p:spPr>
          <a:xfrm>
            <a:off x="11667662" y="513117"/>
            <a:ext cx="360000" cy="360000"/>
          </a:xfrm>
          <a:prstGeom prst="rect">
            <a:avLst/>
          </a:prstGeom>
        </p:spPr>
      </p:pic>
      <p:sp>
        <p:nvSpPr>
          <p:cNvPr id="35" name="投影片編號版面配置區 34">
            <a:extLst>
              <a:ext uri="{FF2B5EF4-FFF2-40B4-BE49-F238E27FC236}">
                <a16:creationId xmlns:a16="http://schemas.microsoft.com/office/drawing/2014/main" id="{13E914AB-021A-36AE-1A64-EB86FD0E0E1D}"/>
              </a:ext>
            </a:extLst>
          </p:cNvPr>
          <p:cNvSpPr>
            <a:spLocks noGrp="1"/>
          </p:cNvSpPr>
          <p:nvPr>
            <p:ph type="sldNum" sz="quarter" idx="12"/>
          </p:nvPr>
        </p:nvSpPr>
        <p:spPr/>
        <p:txBody>
          <a:bodyPr/>
          <a:lstStyle/>
          <a:p>
            <a:fld id="{B2EE65BD-2A04-9A47-8DB5-951B4720CA03}" type="slidenum">
              <a:rPr kumimoji="1" lang="zh-TW" altLang="en-US" smtClean="0"/>
              <a:t>17</a:t>
            </a:fld>
            <a:endParaRPr kumimoji="1" lang="zh-TW" altLang="en-US"/>
          </a:p>
        </p:txBody>
      </p:sp>
      <p:grpSp>
        <p:nvGrpSpPr>
          <p:cNvPr id="36" name="群組 35">
            <a:extLst>
              <a:ext uri="{FF2B5EF4-FFF2-40B4-BE49-F238E27FC236}">
                <a16:creationId xmlns:a16="http://schemas.microsoft.com/office/drawing/2014/main" id="{CE534DD5-6BE2-4DF7-AB1C-2A67EE5AF39C}"/>
              </a:ext>
            </a:extLst>
          </p:cNvPr>
          <p:cNvGrpSpPr/>
          <p:nvPr/>
        </p:nvGrpSpPr>
        <p:grpSpPr>
          <a:xfrm>
            <a:off x="1396088" y="168164"/>
            <a:ext cx="1620000" cy="540000"/>
            <a:chOff x="1445621" y="191648"/>
            <a:chExt cx="1620000" cy="540000"/>
          </a:xfrm>
          <a:noFill/>
        </p:grpSpPr>
        <p:sp>
          <p:nvSpPr>
            <p:cNvPr id="37" name="圓角矩形 5">
              <a:extLst>
                <a:ext uri="{FF2B5EF4-FFF2-40B4-BE49-F238E27FC236}">
                  <a16:creationId xmlns:a16="http://schemas.microsoft.com/office/drawing/2014/main" id="{E86AF931-C20E-4CF8-A4C0-06D4046A900E}"/>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AEFB7A3-0C6E-4DD6-87BF-EEEABBF0FB75}"/>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9" name="群組 38">
            <a:extLst>
              <a:ext uri="{FF2B5EF4-FFF2-40B4-BE49-F238E27FC236}">
                <a16:creationId xmlns:a16="http://schemas.microsoft.com/office/drawing/2014/main" id="{61835EA7-C7EC-4B0C-8838-86AB4FBE9032}"/>
              </a:ext>
            </a:extLst>
          </p:cNvPr>
          <p:cNvGrpSpPr/>
          <p:nvPr/>
        </p:nvGrpSpPr>
        <p:grpSpPr>
          <a:xfrm>
            <a:off x="3293321" y="169446"/>
            <a:ext cx="1620000" cy="540000"/>
            <a:chOff x="1445621" y="191648"/>
            <a:chExt cx="1620000" cy="540000"/>
          </a:xfrm>
          <a:solidFill>
            <a:schemeClr val="accent4"/>
          </a:solidFill>
        </p:grpSpPr>
        <p:sp>
          <p:nvSpPr>
            <p:cNvPr id="40" name="圓角矩形 14">
              <a:extLst>
                <a:ext uri="{FF2B5EF4-FFF2-40B4-BE49-F238E27FC236}">
                  <a16:creationId xmlns:a16="http://schemas.microsoft.com/office/drawing/2014/main" id="{C8E8B904-F3FF-497B-A7EA-B6361D32382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41" name="文字方塊 40">
              <a:extLst>
                <a:ext uri="{FF2B5EF4-FFF2-40B4-BE49-F238E27FC236}">
                  <a16:creationId xmlns:a16="http://schemas.microsoft.com/office/drawing/2014/main" id="{F62468E6-F903-412E-8A05-B2227E1292FA}"/>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42" name="群組 41">
            <a:extLst>
              <a:ext uri="{FF2B5EF4-FFF2-40B4-BE49-F238E27FC236}">
                <a16:creationId xmlns:a16="http://schemas.microsoft.com/office/drawing/2014/main" id="{B7AAD559-E58B-46D3-A564-6F66B6CE4883}"/>
              </a:ext>
            </a:extLst>
          </p:cNvPr>
          <p:cNvGrpSpPr/>
          <p:nvPr/>
        </p:nvGrpSpPr>
        <p:grpSpPr>
          <a:xfrm>
            <a:off x="5190554" y="169446"/>
            <a:ext cx="1620000" cy="540000"/>
            <a:chOff x="1445621" y="191648"/>
            <a:chExt cx="1620000" cy="540000"/>
          </a:xfrm>
          <a:noFill/>
        </p:grpSpPr>
        <p:sp>
          <p:nvSpPr>
            <p:cNvPr id="43" name="圓角矩形 17">
              <a:extLst>
                <a:ext uri="{FF2B5EF4-FFF2-40B4-BE49-F238E27FC236}">
                  <a16:creationId xmlns:a16="http://schemas.microsoft.com/office/drawing/2014/main" id="{CD2D1D0A-3A36-4547-A539-341C3B503BC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4" name="文字方塊 43">
              <a:extLst>
                <a:ext uri="{FF2B5EF4-FFF2-40B4-BE49-F238E27FC236}">
                  <a16:creationId xmlns:a16="http://schemas.microsoft.com/office/drawing/2014/main" id="{8D14499F-6751-4580-9764-D13EB2A5F2DF}"/>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5" name="群組 44">
            <a:extLst>
              <a:ext uri="{FF2B5EF4-FFF2-40B4-BE49-F238E27FC236}">
                <a16:creationId xmlns:a16="http://schemas.microsoft.com/office/drawing/2014/main" id="{8C8C863B-9F5B-4651-AA85-2469F8EBD7CE}"/>
              </a:ext>
            </a:extLst>
          </p:cNvPr>
          <p:cNvGrpSpPr/>
          <p:nvPr/>
        </p:nvGrpSpPr>
        <p:grpSpPr>
          <a:xfrm>
            <a:off x="7087787" y="169446"/>
            <a:ext cx="1620000" cy="540000"/>
            <a:chOff x="1445621" y="191648"/>
            <a:chExt cx="1620000" cy="540000"/>
          </a:xfrm>
          <a:noFill/>
        </p:grpSpPr>
        <p:sp>
          <p:nvSpPr>
            <p:cNvPr id="46" name="圓角矩形 20">
              <a:extLst>
                <a:ext uri="{FF2B5EF4-FFF2-40B4-BE49-F238E27FC236}">
                  <a16:creationId xmlns:a16="http://schemas.microsoft.com/office/drawing/2014/main" id="{82276916-C833-48CC-9EA7-721137B5593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7" name="文字方塊 46">
              <a:extLst>
                <a:ext uri="{FF2B5EF4-FFF2-40B4-BE49-F238E27FC236}">
                  <a16:creationId xmlns:a16="http://schemas.microsoft.com/office/drawing/2014/main" id="{14AE4321-EEBA-42C7-BDB9-30A9BEDBBC3F}"/>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90403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9A3D39D-D787-9DC6-4D0E-EE5321560468}"/>
              </a:ext>
            </a:extLst>
          </p:cNvPr>
          <p:cNvGraphicFramePr>
            <a:graphicFrameLocks noGrp="1"/>
          </p:cNvGraphicFramePr>
          <p:nvPr>
            <p:extLst>
              <p:ext uri="{D42A27DB-BD31-4B8C-83A1-F6EECF244321}">
                <p14:modId xmlns:p14="http://schemas.microsoft.com/office/powerpoint/2010/main" val="2761548130"/>
              </p:ext>
            </p:extLst>
          </p:nvPr>
        </p:nvGraphicFramePr>
        <p:xfrm>
          <a:off x="561794" y="1586380"/>
          <a:ext cx="9994316" cy="4860000"/>
        </p:xfrm>
        <a:graphic>
          <a:graphicData uri="http://schemas.openxmlformats.org/drawingml/2006/table">
            <a:tbl>
              <a:tblPr/>
              <a:tblGrid>
                <a:gridCol w="1297266">
                  <a:extLst>
                    <a:ext uri="{9D8B030D-6E8A-4147-A177-3AD203B41FA5}">
                      <a16:colId xmlns:a16="http://schemas.microsoft.com/office/drawing/2014/main" val="1148033986"/>
                    </a:ext>
                  </a:extLst>
                </a:gridCol>
                <a:gridCol w="2034174">
                  <a:extLst>
                    <a:ext uri="{9D8B030D-6E8A-4147-A177-3AD203B41FA5}">
                      <a16:colId xmlns:a16="http://schemas.microsoft.com/office/drawing/2014/main" val="2083870881"/>
                    </a:ext>
                  </a:extLst>
                </a:gridCol>
                <a:gridCol w="1665719">
                  <a:extLst>
                    <a:ext uri="{9D8B030D-6E8A-4147-A177-3AD203B41FA5}">
                      <a16:colId xmlns:a16="http://schemas.microsoft.com/office/drawing/2014/main" val="2003964188"/>
                    </a:ext>
                  </a:extLst>
                </a:gridCol>
                <a:gridCol w="1665719">
                  <a:extLst>
                    <a:ext uri="{9D8B030D-6E8A-4147-A177-3AD203B41FA5}">
                      <a16:colId xmlns:a16="http://schemas.microsoft.com/office/drawing/2014/main" val="2691225760"/>
                    </a:ext>
                  </a:extLst>
                </a:gridCol>
                <a:gridCol w="1665719">
                  <a:extLst>
                    <a:ext uri="{9D8B030D-6E8A-4147-A177-3AD203B41FA5}">
                      <a16:colId xmlns:a16="http://schemas.microsoft.com/office/drawing/2014/main" val="2143438839"/>
                    </a:ext>
                  </a:extLst>
                </a:gridCol>
                <a:gridCol w="1665719">
                  <a:extLst>
                    <a:ext uri="{9D8B030D-6E8A-4147-A177-3AD203B41FA5}">
                      <a16:colId xmlns:a16="http://schemas.microsoft.com/office/drawing/2014/main" val="3617097335"/>
                    </a:ext>
                  </a:extLst>
                </a:gridCol>
              </a:tblGrid>
              <a:tr h="540000">
                <a:tc>
                  <a:txBody>
                    <a:bodyPr/>
                    <a:lstStyle/>
                    <a:p>
                      <a:pPr algn="ctr"/>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排名</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疾病名稱</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相關係數</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相關性</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回歸斜率</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P</a:t>
                      </a:r>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值</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3100314"/>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上呼吸道感染</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0.6688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112.46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109551035"/>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急性支氣管炎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0.6644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25.56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599062711"/>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慢性支氣管炎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0.6218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3.60</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714705842"/>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急性鼻竇炎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0.5982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23.65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55168230"/>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過敏性鼻炎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0.5829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13.93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45093298"/>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肺炎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0.5793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2.83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243994"/>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氣喘</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0.4957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3.74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50395214"/>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流行性感冒</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0.4546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3.69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22683183"/>
                  </a:ext>
                </a:extLst>
              </a:tr>
            </a:tbl>
          </a:graphicData>
        </a:graphic>
      </p:graphicFrame>
      <p:grpSp>
        <p:nvGrpSpPr>
          <p:cNvPr id="6" name="群組 5">
            <a:extLst>
              <a:ext uri="{FF2B5EF4-FFF2-40B4-BE49-F238E27FC236}">
                <a16:creationId xmlns:a16="http://schemas.microsoft.com/office/drawing/2014/main" id="{68EA6B3B-28A9-7E48-F5F6-D4370254F5F8}"/>
              </a:ext>
            </a:extLst>
          </p:cNvPr>
          <p:cNvGrpSpPr/>
          <p:nvPr/>
        </p:nvGrpSpPr>
        <p:grpSpPr>
          <a:xfrm>
            <a:off x="2749925" y="2373648"/>
            <a:ext cx="5340282" cy="1642731"/>
            <a:chOff x="5517793" y="898784"/>
            <a:chExt cx="5340282" cy="1642731"/>
          </a:xfrm>
        </p:grpSpPr>
        <p:grpSp>
          <p:nvGrpSpPr>
            <p:cNvPr id="7" name="群組 6">
              <a:extLst>
                <a:ext uri="{FF2B5EF4-FFF2-40B4-BE49-F238E27FC236}">
                  <a16:creationId xmlns:a16="http://schemas.microsoft.com/office/drawing/2014/main" id="{C7988199-A363-66DB-0923-5484955EEAE5}"/>
                </a:ext>
              </a:extLst>
            </p:cNvPr>
            <p:cNvGrpSpPr/>
            <p:nvPr/>
          </p:nvGrpSpPr>
          <p:grpSpPr>
            <a:xfrm>
              <a:off x="5517793" y="898784"/>
              <a:ext cx="5340282" cy="1642731"/>
              <a:chOff x="4376159" y="2502968"/>
              <a:chExt cx="5340282" cy="1642731"/>
            </a:xfrm>
          </p:grpSpPr>
          <p:sp>
            <p:nvSpPr>
              <p:cNvPr id="9" name="矩形 8">
                <a:extLst>
                  <a:ext uri="{FF2B5EF4-FFF2-40B4-BE49-F238E27FC236}">
                    <a16:creationId xmlns:a16="http://schemas.microsoft.com/office/drawing/2014/main" id="{D2BB6BC3-FF71-6D8E-DBB9-0EF2D4B3CC88}"/>
                  </a:ext>
                </a:extLst>
              </p:cNvPr>
              <p:cNvSpPr/>
              <p:nvPr/>
            </p:nvSpPr>
            <p:spPr>
              <a:xfrm>
                <a:off x="4634418" y="2761172"/>
                <a:ext cx="5082023" cy="138452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圓角矩形 9">
                <a:extLst>
                  <a:ext uri="{FF2B5EF4-FFF2-40B4-BE49-F238E27FC236}">
                    <a16:creationId xmlns:a16="http://schemas.microsoft.com/office/drawing/2014/main" id="{547F5840-B049-D0CE-ED28-1129CF75BD1B}"/>
                  </a:ext>
                </a:extLst>
              </p:cNvPr>
              <p:cNvSpPr/>
              <p:nvPr/>
            </p:nvSpPr>
            <p:spPr>
              <a:xfrm>
                <a:off x="4376159" y="2502968"/>
                <a:ext cx="2484248" cy="516407"/>
              </a:xfrm>
              <a:prstGeom prst="roundRect">
                <a:avLst>
                  <a:gd name="adj" fmla="val 50000"/>
                </a:avLst>
              </a:prstGeom>
              <a:solidFill>
                <a:schemeClr val="accent4">
                  <a:lumMod val="40000"/>
                  <a:lumOff val="6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統計顯著性 </a:t>
                </a:r>
              </a:p>
            </p:txBody>
          </p:sp>
        </p:grpSp>
        <p:sp>
          <p:nvSpPr>
            <p:cNvPr id="8" name="文字方塊 7">
              <a:extLst>
                <a:ext uri="{FF2B5EF4-FFF2-40B4-BE49-F238E27FC236}">
                  <a16:creationId xmlns:a16="http://schemas.microsoft.com/office/drawing/2014/main" id="{D6D48D83-83AE-65A4-22F8-F12C96707985}"/>
                </a:ext>
              </a:extLst>
            </p:cNvPr>
            <p:cNvSpPr txBox="1"/>
            <p:nvPr/>
          </p:nvSpPr>
          <p:spPr>
            <a:xfrm>
              <a:off x="6036460" y="1482206"/>
              <a:ext cx="471744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檢驗其統計顯著性（如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p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值），以確保這個關係不是偶然發生</a:t>
              </a:r>
              <a:endPar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sp>
        <p:nvSpPr>
          <p:cNvPr id="11" name="圓角矩形 10">
            <a:extLst>
              <a:ext uri="{FF2B5EF4-FFF2-40B4-BE49-F238E27FC236}">
                <a16:creationId xmlns:a16="http://schemas.microsoft.com/office/drawing/2014/main" id="{ACE257AF-66BF-E6C7-839C-DFD03965A3BB}"/>
              </a:ext>
            </a:extLst>
          </p:cNvPr>
          <p:cNvSpPr/>
          <p:nvPr/>
        </p:nvSpPr>
        <p:spPr>
          <a:xfrm>
            <a:off x="8542116" y="1464162"/>
            <a:ext cx="1605518" cy="5104435"/>
          </a:xfrm>
          <a:prstGeom prst="roundRect">
            <a:avLst>
              <a:gd name="adj" fmla="val 4348"/>
            </a:avLst>
          </a:prstGeom>
          <a:no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圓角矩形 1">
            <a:extLst>
              <a:ext uri="{FF2B5EF4-FFF2-40B4-BE49-F238E27FC236}">
                <a16:creationId xmlns:a16="http://schemas.microsoft.com/office/drawing/2014/main" id="{D24E9F73-37CA-731C-5510-73FE955A3877}"/>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A6861334-BFE8-4CB8-FDE3-594C19FDF02D}"/>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6" name="圖片 25" descr="一張含有 圖形, 字型, 圓形, 藝術 的圖片&#10;&#10;AI 產生的內容可能不正確。">
            <a:extLst>
              <a:ext uri="{FF2B5EF4-FFF2-40B4-BE49-F238E27FC236}">
                <a16:creationId xmlns:a16="http://schemas.microsoft.com/office/drawing/2014/main" id="{517F592D-9C66-27A7-5F53-DD195A00EA43}"/>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7" name="圖片 26" descr="一張含有 圖形, 字型, 圓形, 藝術 的圖片&#10;&#10;AI 產生的內容可能不正確。">
            <a:extLst>
              <a:ext uri="{FF2B5EF4-FFF2-40B4-BE49-F238E27FC236}">
                <a16:creationId xmlns:a16="http://schemas.microsoft.com/office/drawing/2014/main" id="{824873E2-A4F3-150F-61CA-E1FFC3807F55}"/>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8" name="圖片 27" descr="一張含有 字型, 符號, 圖形, 美工圖案 的圖片&#10;&#10;AI 產生的內容可能不正確。">
            <a:extLst>
              <a:ext uri="{FF2B5EF4-FFF2-40B4-BE49-F238E27FC236}">
                <a16:creationId xmlns:a16="http://schemas.microsoft.com/office/drawing/2014/main" id="{95D0A8BD-6B92-FC02-B659-EC8F22386851}"/>
              </a:ext>
            </a:extLst>
          </p:cNvPr>
          <p:cNvPicPr>
            <a:picLocks noChangeAspect="1"/>
          </p:cNvPicPr>
          <p:nvPr/>
        </p:nvPicPr>
        <p:blipFill>
          <a:blip r:embed="rId3"/>
          <a:stretch>
            <a:fillRect/>
          </a:stretch>
        </p:blipFill>
        <p:spPr>
          <a:xfrm>
            <a:off x="338044" y="78164"/>
            <a:ext cx="720000" cy="720000"/>
          </a:xfrm>
          <a:prstGeom prst="rect">
            <a:avLst/>
          </a:prstGeom>
        </p:spPr>
      </p:pic>
      <p:pic>
        <p:nvPicPr>
          <p:cNvPr id="29" name="圖片 28" descr="一張含有 圖形, 字型, 圓形, 藝術 的圖片&#10;&#10;AI 產生的內容可能不正確。">
            <a:extLst>
              <a:ext uri="{FF2B5EF4-FFF2-40B4-BE49-F238E27FC236}">
                <a16:creationId xmlns:a16="http://schemas.microsoft.com/office/drawing/2014/main" id="{81AE2AB2-A11F-13B5-E5E4-C38EA3A2BC12}"/>
              </a:ext>
            </a:extLst>
          </p:cNvPr>
          <p:cNvPicPr>
            <a:picLocks noChangeAspect="1"/>
          </p:cNvPicPr>
          <p:nvPr/>
        </p:nvPicPr>
        <p:blipFill>
          <a:blip r:embed="rId2"/>
          <a:stretch>
            <a:fillRect/>
          </a:stretch>
        </p:blipFill>
        <p:spPr>
          <a:xfrm>
            <a:off x="11667662" y="513117"/>
            <a:ext cx="360000" cy="360000"/>
          </a:xfrm>
          <a:prstGeom prst="rect">
            <a:avLst/>
          </a:prstGeom>
        </p:spPr>
      </p:pic>
      <p:sp>
        <p:nvSpPr>
          <p:cNvPr id="30" name="投影片編號版面配置區 29">
            <a:extLst>
              <a:ext uri="{FF2B5EF4-FFF2-40B4-BE49-F238E27FC236}">
                <a16:creationId xmlns:a16="http://schemas.microsoft.com/office/drawing/2014/main" id="{3AF1D3C5-93B7-0071-D643-776BCBB05809}"/>
              </a:ext>
            </a:extLst>
          </p:cNvPr>
          <p:cNvSpPr>
            <a:spLocks noGrp="1"/>
          </p:cNvSpPr>
          <p:nvPr>
            <p:ph type="sldNum" sz="quarter" idx="12"/>
          </p:nvPr>
        </p:nvSpPr>
        <p:spPr/>
        <p:txBody>
          <a:bodyPr/>
          <a:lstStyle/>
          <a:p>
            <a:fld id="{B2EE65BD-2A04-9A47-8DB5-951B4720CA03}" type="slidenum">
              <a:rPr kumimoji="1" lang="zh-TW" altLang="en-US" smtClean="0"/>
              <a:t>18</a:t>
            </a:fld>
            <a:endParaRPr kumimoji="1" lang="zh-TW" altLang="en-US"/>
          </a:p>
        </p:txBody>
      </p:sp>
      <p:grpSp>
        <p:nvGrpSpPr>
          <p:cNvPr id="31" name="群組 30">
            <a:extLst>
              <a:ext uri="{FF2B5EF4-FFF2-40B4-BE49-F238E27FC236}">
                <a16:creationId xmlns:a16="http://schemas.microsoft.com/office/drawing/2014/main" id="{EAE71D8E-1DA0-4564-8D73-C2D90B04F3F6}"/>
              </a:ext>
            </a:extLst>
          </p:cNvPr>
          <p:cNvGrpSpPr/>
          <p:nvPr/>
        </p:nvGrpSpPr>
        <p:grpSpPr>
          <a:xfrm>
            <a:off x="1396088" y="168164"/>
            <a:ext cx="1620000" cy="540000"/>
            <a:chOff x="1445621" y="191648"/>
            <a:chExt cx="1620000" cy="540000"/>
          </a:xfrm>
          <a:noFill/>
        </p:grpSpPr>
        <p:sp>
          <p:nvSpPr>
            <p:cNvPr id="32" name="圓角矩形 5">
              <a:extLst>
                <a:ext uri="{FF2B5EF4-FFF2-40B4-BE49-F238E27FC236}">
                  <a16:creationId xmlns:a16="http://schemas.microsoft.com/office/drawing/2014/main" id="{F57E51EF-F1AA-4DF7-A7AD-5B72229044F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74EF95AC-E1DB-4509-93C7-823E0EE50486}"/>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4" name="群組 33">
            <a:extLst>
              <a:ext uri="{FF2B5EF4-FFF2-40B4-BE49-F238E27FC236}">
                <a16:creationId xmlns:a16="http://schemas.microsoft.com/office/drawing/2014/main" id="{7202E109-3B0D-4F67-B92D-710AB727273D}"/>
              </a:ext>
            </a:extLst>
          </p:cNvPr>
          <p:cNvGrpSpPr/>
          <p:nvPr/>
        </p:nvGrpSpPr>
        <p:grpSpPr>
          <a:xfrm>
            <a:off x="3293321" y="169446"/>
            <a:ext cx="1620000" cy="540000"/>
            <a:chOff x="1445621" y="191648"/>
            <a:chExt cx="1620000" cy="540000"/>
          </a:xfrm>
          <a:solidFill>
            <a:schemeClr val="accent4"/>
          </a:solidFill>
        </p:grpSpPr>
        <p:sp>
          <p:nvSpPr>
            <p:cNvPr id="35" name="圓角矩形 14">
              <a:extLst>
                <a:ext uri="{FF2B5EF4-FFF2-40B4-BE49-F238E27FC236}">
                  <a16:creationId xmlns:a16="http://schemas.microsoft.com/office/drawing/2014/main" id="{4731A142-AAB2-4A33-B152-05CF6BEACCB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38830BBC-2FEA-4800-9841-8225B39F581D}"/>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7" name="群組 36">
            <a:extLst>
              <a:ext uri="{FF2B5EF4-FFF2-40B4-BE49-F238E27FC236}">
                <a16:creationId xmlns:a16="http://schemas.microsoft.com/office/drawing/2014/main" id="{170E15DF-A8A2-481C-A2D4-A47E6FF1A911}"/>
              </a:ext>
            </a:extLst>
          </p:cNvPr>
          <p:cNvGrpSpPr/>
          <p:nvPr/>
        </p:nvGrpSpPr>
        <p:grpSpPr>
          <a:xfrm>
            <a:off x="5190554" y="169446"/>
            <a:ext cx="1620000" cy="540000"/>
            <a:chOff x="1445621" y="191648"/>
            <a:chExt cx="1620000" cy="540000"/>
          </a:xfrm>
          <a:noFill/>
        </p:grpSpPr>
        <p:sp>
          <p:nvSpPr>
            <p:cNvPr id="38" name="圓角矩形 17">
              <a:extLst>
                <a:ext uri="{FF2B5EF4-FFF2-40B4-BE49-F238E27FC236}">
                  <a16:creationId xmlns:a16="http://schemas.microsoft.com/office/drawing/2014/main" id="{8F17F369-50D5-4E07-BA49-D4A4F5E1C7AF}"/>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471A2DE0-25BD-4F3E-86EB-E48A6E260562}"/>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0" name="群組 39">
            <a:extLst>
              <a:ext uri="{FF2B5EF4-FFF2-40B4-BE49-F238E27FC236}">
                <a16:creationId xmlns:a16="http://schemas.microsoft.com/office/drawing/2014/main" id="{AEFBC598-0E9E-46FD-B7F7-1E979F4B035D}"/>
              </a:ext>
            </a:extLst>
          </p:cNvPr>
          <p:cNvGrpSpPr/>
          <p:nvPr/>
        </p:nvGrpSpPr>
        <p:grpSpPr>
          <a:xfrm>
            <a:off x="7087787" y="169446"/>
            <a:ext cx="1620000" cy="540000"/>
            <a:chOff x="1445621" y="191648"/>
            <a:chExt cx="1620000" cy="540000"/>
          </a:xfrm>
          <a:noFill/>
        </p:grpSpPr>
        <p:sp>
          <p:nvSpPr>
            <p:cNvPr id="41" name="圓角矩形 20">
              <a:extLst>
                <a:ext uri="{FF2B5EF4-FFF2-40B4-BE49-F238E27FC236}">
                  <a16:creationId xmlns:a16="http://schemas.microsoft.com/office/drawing/2014/main" id="{B18E7F5D-E180-48CB-9322-FED2B5206A1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2" name="文字方塊 41">
              <a:extLst>
                <a:ext uri="{FF2B5EF4-FFF2-40B4-BE49-F238E27FC236}">
                  <a16:creationId xmlns:a16="http://schemas.microsoft.com/office/drawing/2014/main" id="{F4964F9D-D731-4A61-AE39-A88E5CC8ADCB}"/>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2441806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F39EB-D145-4666-B20F-6443C89AEC73}"/>
            </a:ext>
          </a:extLst>
        </p:cNvPr>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14E6AC46-06D2-3750-140D-8F96C8A29A2D}"/>
              </a:ext>
            </a:extLst>
          </p:cNvPr>
          <p:cNvGraphicFramePr>
            <a:graphicFrameLocks noGrp="1"/>
          </p:cNvGraphicFramePr>
          <p:nvPr/>
        </p:nvGraphicFramePr>
        <p:xfrm>
          <a:off x="561794" y="1586380"/>
          <a:ext cx="9994316" cy="4860000"/>
        </p:xfrm>
        <a:graphic>
          <a:graphicData uri="http://schemas.openxmlformats.org/drawingml/2006/table">
            <a:tbl>
              <a:tblPr/>
              <a:tblGrid>
                <a:gridCol w="1297266">
                  <a:extLst>
                    <a:ext uri="{9D8B030D-6E8A-4147-A177-3AD203B41FA5}">
                      <a16:colId xmlns:a16="http://schemas.microsoft.com/office/drawing/2014/main" val="1148033986"/>
                    </a:ext>
                  </a:extLst>
                </a:gridCol>
                <a:gridCol w="2034174">
                  <a:extLst>
                    <a:ext uri="{9D8B030D-6E8A-4147-A177-3AD203B41FA5}">
                      <a16:colId xmlns:a16="http://schemas.microsoft.com/office/drawing/2014/main" val="2083870881"/>
                    </a:ext>
                  </a:extLst>
                </a:gridCol>
                <a:gridCol w="1665719">
                  <a:extLst>
                    <a:ext uri="{9D8B030D-6E8A-4147-A177-3AD203B41FA5}">
                      <a16:colId xmlns:a16="http://schemas.microsoft.com/office/drawing/2014/main" val="2003964188"/>
                    </a:ext>
                  </a:extLst>
                </a:gridCol>
                <a:gridCol w="1665719">
                  <a:extLst>
                    <a:ext uri="{9D8B030D-6E8A-4147-A177-3AD203B41FA5}">
                      <a16:colId xmlns:a16="http://schemas.microsoft.com/office/drawing/2014/main" val="2691225760"/>
                    </a:ext>
                  </a:extLst>
                </a:gridCol>
                <a:gridCol w="1665719">
                  <a:extLst>
                    <a:ext uri="{9D8B030D-6E8A-4147-A177-3AD203B41FA5}">
                      <a16:colId xmlns:a16="http://schemas.microsoft.com/office/drawing/2014/main" val="2143438839"/>
                    </a:ext>
                  </a:extLst>
                </a:gridCol>
                <a:gridCol w="1665719">
                  <a:extLst>
                    <a:ext uri="{9D8B030D-6E8A-4147-A177-3AD203B41FA5}">
                      <a16:colId xmlns:a16="http://schemas.microsoft.com/office/drawing/2014/main" val="3617097335"/>
                    </a:ext>
                  </a:extLst>
                </a:gridCol>
              </a:tblGrid>
              <a:tr h="540000">
                <a:tc>
                  <a:txBody>
                    <a:bodyPr/>
                    <a:lstStyle/>
                    <a:p>
                      <a:pPr algn="ctr"/>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排名</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疾病名稱</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相關係數</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相關性</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回歸斜率</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P</a:t>
                      </a:r>
                      <a:r>
                        <a:rPr lang="zh-TW" altLang="en-US" b="1" i="0" dirty="0">
                          <a:solidFill>
                            <a:srgbClr val="000000"/>
                          </a:solidFill>
                          <a:effectLst/>
                          <a:latin typeface="Times New Roman" panose="02020603050405020304" pitchFamily="18" charset="0"/>
                          <a:ea typeface="Noto Serif TC ExtraBold" panose="02020200000000000000" pitchFamily="18" charset="-128"/>
                          <a:cs typeface="Times New Roman" panose="02020603050405020304" pitchFamily="18" charset="0"/>
                        </a:rPr>
                        <a:t>值</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3100314"/>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上呼吸道感染</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0.6688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112.46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109551035"/>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急性支氣管炎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0.6644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25.56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599062711"/>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慢性支氣管炎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0.6218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3.60</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714705842"/>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急性鼻竇炎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0.5982</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23.65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55168230"/>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5</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過敏性鼻炎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0.5829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13.93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45093298"/>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肺炎</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0.5793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2.83</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243994"/>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氣喘</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0.4957</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3.74</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50395214"/>
                  </a:ext>
                </a:extLst>
              </a:tr>
              <a:tr h="540000">
                <a:tc>
                  <a:txBody>
                    <a:bodyPr/>
                    <a:lstStyle/>
                    <a:p>
                      <a:pPr algn="ctr"/>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8</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流行性感冒</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0.4546</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zh-TW" altLang="en-US"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正相關</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solidFill>
                            <a:schemeClr val="bg1">
                              <a:lumMod val="85000"/>
                            </a:schemeClr>
                          </a:solidFill>
                          <a:effectLst/>
                          <a:latin typeface="Times New Roman" panose="02020603050405020304" pitchFamily="18" charset="0"/>
                          <a:ea typeface="Noto Serif TC ExtraBold" panose="02020200000000000000" pitchFamily="18" charset="-128"/>
                          <a:cs typeface="Times New Roman" panose="02020603050405020304" pitchFamily="18" charset="0"/>
                        </a:rPr>
                        <a:t>3.69</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tc>
                  <a:txBody>
                    <a:bodyPr/>
                    <a:lstStyle/>
                    <a:p>
                      <a:r>
                        <a:rPr lang="en-US" altLang="zh-TW" b="1" i="0" dirty="0">
                          <a:effectLst/>
                          <a:latin typeface="Times New Roman" panose="02020603050405020304" pitchFamily="18" charset="0"/>
                          <a:ea typeface="Noto Serif TC ExtraBold" panose="02020200000000000000" pitchFamily="18" charset="-128"/>
                          <a:cs typeface="Times New Roman" panose="02020603050405020304" pitchFamily="18" charset="0"/>
                        </a:rPr>
                        <a:t>&lt;0.001</a:t>
                      </a:r>
                    </a:p>
                  </a:txBody>
                  <a:tcPr marL="123825" marR="123825" marT="57150" marB="5715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22683183"/>
                  </a:ext>
                </a:extLst>
              </a:tr>
            </a:tbl>
          </a:graphicData>
        </a:graphic>
      </p:graphicFrame>
      <p:grpSp>
        <p:nvGrpSpPr>
          <p:cNvPr id="6" name="群組 5">
            <a:extLst>
              <a:ext uri="{FF2B5EF4-FFF2-40B4-BE49-F238E27FC236}">
                <a16:creationId xmlns:a16="http://schemas.microsoft.com/office/drawing/2014/main" id="{E14CF560-23A7-F260-1524-307C6490DA8C}"/>
              </a:ext>
            </a:extLst>
          </p:cNvPr>
          <p:cNvGrpSpPr/>
          <p:nvPr/>
        </p:nvGrpSpPr>
        <p:grpSpPr>
          <a:xfrm>
            <a:off x="2749925" y="2373648"/>
            <a:ext cx="5340282" cy="1642731"/>
            <a:chOff x="5517793" y="898784"/>
            <a:chExt cx="5340282" cy="1642731"/>
          </a:xfrm>
        </p:grpSpPr>
        <p:grpSp>
          <p:nvGrpSpPr>
            <p:cNvPr id="7" name="群組 6">
              <a:extLst>
                <a:ext uri="{FF2B5EF4-FFF2-40B4-BE49-F238E27FC236}">
                  <a16:creationId xmlns:a16="http://schemas.microsoft.com/office/drawing/2014/main" id="{B17EFA2F-744A-6BFC-F7D3-6A6568F6D62D}"/>
                </a:ext>
              </a:extLst>
            </p:cNvPr>
            <p:cNvGrpSpPr/>
            <p:nvPr/>
          </p:nvGrpSpPr>
          <p:grpSpPr>
            <a:xfrm>
              <a:off x="5517793" y="898784"/>
              <a:ext cx="5340282" cy="1642731"/>
              <a:chOff x="4376159" y="2502968"/>
              <a:chExt cx="5340282" cy="1642731"/>
            </a:xfrm>
          </p:grpSpPr>
          <p:sp>
            <p:nvSpPr>
              <p:cNvPr id="9" name="矩形 8">
                <a:extLst>
                  <a:ext uri="{FF2B5EF4-FFF2-40B4-BE49-F238E27FC236}">
                    <a16:creationId xmlns:a16="http://schemas.microsoft.com/office/drawing/2014/main" id="{32BEB53C-E1A9-D9CA-B607-E1CE26BCEBBF}"/>
                  </a:ext>
                </a:extLst>
              </p:cNvPr>
              <p:cNvSpPr/>
              <p:nvPr/>
            </p:nvSpPr>
            <p:spPr>
              <a:xfrm>
                <a:off x="4634418" y="2761172"/>
                <a:ext cx="5082023" cy="138452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圓角矩形 9">
                <a:extLst>
                  <a:ext uri="{FF2B5EF4-FFF2-40B4-BE49-F238E27FC236}">
                    <a16:creationId xmlns:a16="http://schemas.microsoft.com/office/drawing/2014/main" id="{D759064F-B7ED-93C5-BDC9-08FCD6684370}"/>
                  </a:ext>
                </a:extLst>
              </p:cNvPr>
              <p:cNvSpPr/>
              <p:nvPr/>
            </p:nvSpPr>
            <p:spPr>
              <a:xfrm>
                <a:off x="4376159" y="2502968"/>
                <a:ext cx="2484248" cy="516407"/>
              </a:xfrm>
              <a:prstGeom prst="roundRect">
                <a:avLst>
                  <a:gd name="adj" fmla="val 50000"/>
                </a:avLst>
              </a:prstGeom>
              <a:solidFill>
                <a:schemeClr val="accent4">
                  <a:lumMod val="40000"/>
                  <a:lumOff val="6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統計顯著性 </a:t>
                </a:r>
              </a:p>
            </p:txBody>
          </p:sp>
        </p:grpSp>
        <p:sp>
          <p:nvSpPr>
            <p:cNvPr id="8" name="文字方塊 7">
              <a:extLst>
                <a:ext uri="{FF2B5EF4-FFF2-40B4-BE49-F238E27FC236}">
                  <a16:creationId xmlns:a16="http://schemas.microsoft.com/office/drawing/2014/main" id="{B9CF9F8B-C516-C433-44F4-67E29ACEB6E5}"/>
                </a:ext>
              </a:extLst>
            </p:cNvPr>
            <p:cNvSpPr txBox="1"/>
            <p:nvPr/>
          </p:nvSpPr>
          <p:spPr>
            <a:xfrm>
              <a:off x="6036460" y="1482206"/>
              <a:ext cx="4717443"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檢驗其統計顯著性（如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p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值），以確保這個關係不是偶然發生</a:t>
              </a:r>
              <a:endPar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sp>
        <p:nvSpPr>
          <p:cNvPr id="11" name="圓角矩形 10">
            <a:extLst>
              <a:ext uri="{FF2B5EF4-FFF2-40B4-BE49-F238E27FC236}">
                <a16:creationId xmlns:a16="http://schemas.microsoft.com/office/drawing/2014/main" id="{5B2310D8-CE9D-EE40-6C8D-D0D5FDC916BD}"/>
              </a:ext>
            </a:extLst>
          </p:cNvPr>
          <p:cNvSpPr/>
          <p:nvPr/>
        </p:nvSpPr>
        <p:spPr>
          <a:xfrm>
            <a:off x="8542116" y="1464162"/>
            <a:ext cx="1605518" cy="5104435"/>
          </a:xfrm>
          <a:prstGeom prst="roundRect">
            <a:avLst>
              <a:gd name="adj" fmla="val 4348"/>
            </a:avLst>
          </a:prstGeom>
          <a:no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 name="群組 1">
            <a:extLst>
              <a:ext uri="{FF2B5EF4-FFF2-40B4-BE49-F238E27FC236}">
                <a16:creationId xmlns:a16="http://schemas.microsoft.com/office/drawing/2014/main" id="{13C53A96-4F38-09FD-F0E9-B30741D1BDEA}"/>
              </a:ext>
            </a:extLst>
          </p:cNvPr>
          <p:cNvGrpSpPr/>
          <p:nvPr/>
        </p:nvGrpSpPr>
        <p:grpSpPr>
          <a:xfrm>
            <a:off x="2749922" y="4501298"/>
            <a:ext cx="5459988" cy="1303676"/>
            <a:chOff x="8159657" y="739526"/>
            <a:chExt cx="4204936" cy="1303676"/>
          </a:xfrm>
        </p:grpSpPr>
        <p:grpSp>
          <p:nvGrpSpPr>
            <p:cNvPr id="3" name="群組 2">
              <a:extLst>
                <a:ext uri="{FF2B5EF4-FFF2-40B4-BE49-F238E27FC236}">
                  <a16:creationId xmlns:a16="http://schemas.microsoft.com/office/drawing/2014/main" id="{2D5AE52B-0FB7-3573-03ED-262EF5F317A7}"/>
                </a:ext>
              </a:extLst>
            </p:cNvPr>
            <p:cNvGrpSpPr/>
            <p:nvPr/>
          </p:nvGrpSpPr>
          <p:grpSpPr>
            <a:xfrm>
              <a:off x="8159657" y="739526"/>
              <a:ext cx="4204935" cy="1303676"/>
              <a:chOff x="7018023" y="2343710"/>
              <a:chExt cx="4204935" cy="1303676"/>
            </a:xfrm>
          </p:grpSpPr>
          <p:sp>
            <p:nvSpPr>
              <p:cNvPr id="12" name="矩形 11">
                <a:extLst>
                  <a:ext uri="{FF2B5EF4-FFF2-40B4-BE49-F238E27FC236}">
                    <a16:creationId xmlns:a16="http://schemas.microsoft.com/office/drawing/2014/main" id="{1C5B9ECF-C561-A416-E142-DB41CBCE63E0}"/>
                  </a:ext>
                </a:extLst>
              </p:cNvPr>
              <p:cNvSpPr/>
              <p:nvPr/>
            </p:nvSpPr>
            <p:spPr>
              <a:xfrm>
                <a:off x="7235674" y="2761172"/>
                <a:ext cx="3987284" cy="886214"/>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圓角矩形 12">
                <a:extLst>
                  <a:ext uri="{FF2B5EF4-FFF2-40B4-BE49-F238E27FC236}">
                    <a16:creationId xmlns:a16="http://schemas.microsoft.com/office/drawing/2014/main" id="{AA41DBBA-9A00-3155-7FA8-731AFEA70A20}"/>
                  </a:ext>
                </a:extLst>
              </p:cNvPr>
              <p:cNvSpPr/>
              <p:nvPr/>
            </p:nvSpPr>
            <p:spPr>
              <a:xfrm>
                <a:off x="7018023" y="2343710"/>
                <a:ext cx="1806047" cy="516407"/>
              </a:xfrm>
              <a:prstGeom prst="roundRect">
                <a:avLst>
                  <a:gd name="adj" fmla="val 50000"/>
                </a:avLst>
              </a:prstGeom>
              <a:solidFill>
                <a:schemeClr val="accent4">
                  <a:lumMod val="40000"/>
                  <a:lumOff val="6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全部呼吸道疾病</a:t>
                </a:r>
              </a:p>
            </p:txBody>
          </p:sp>
        </p:grpSp>
        <p:sp>
          <p:nvSpPr>
            <p:cNvPr id="5" name="文字方塊 4">
              <a:extLst>
                <a:ext uri="{FF2B5EF4-FFF2-40B4-BE49-F238E27FC236}">
                  <a16:creationId xmlns:a16="http://schemas.microsoft.com/office/drawing/2014/main" id="{DCF43D18-E662-AD3A-3449-F78868973E52}"/>
                </a:ext>
              </a:extLst>
            </p:cNvPr>
            <p:cNvSpPr txBox="1"/>
            <p:nvPr/>
          </p:nvSpPr>
          <p:spPr>
            <a:xfrm>
              <a:off x="8450742" y="1371380"/>
              <a:ext cx="3913851" cy="458908"/>
            </a:xfrm>
            <a:prstGeom prst="rect">
              <a:avLst/>
            </a:prstGeom>
            <a:noFill/>
          </p:spPr>
          <p:txBody>
            <a:bodyPr wrap="square" rtlCol="0">
              <a:spAutoFit/>
            </a:bodyPr>
            <a:lstStyle/>
            <a:p>
              <a:pP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8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種疾病 </a:t>
              </a:r>
              <a:r>
                <a:rPr lang="en" altLang="zh-TW" b="1" dirty="0">
                  <a:latin typeface="Times New Roman" panose="02020603050405020304" pitchFamily="18" charset="0"/>
                  <a:ea typeface="Noto Serif TC ExtraBold" panose="02020200000000000000" pitchFamily="18" charset="-128"/>
                  <a:cs typeface="Times New Roman" panose="02020603050405020304" pitchFamily="18" charset="0"/>
                </a:rPr>
                <a:t>p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都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&lt;0.001</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，可信度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99.9%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以上。」 </a:t>
              </a:r>
            </a:p>
          </p:txBody>
        </p:sp>
      </p:grpSp>
      <p:sp>
        <p:nvSpPr>
          <p:cNvPr id="14" name="圓角矩形 13">
            <a:extLst>
              <a:ext uri="{FF2B5EF4-FFF2-40B4-BE49-F238E27FC236}">
                <a16:creationId xmlns:a16="http://schemas.microsoft.com/office/drawing/2014/main" id="{D132A7F4-CD56-29CC-02C8-F8EC2E5E86F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B405A8A1-D00D-BC5E-8158-DA74B4641176}"/>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31" name="圖片 30" descr="一張含有 圖形, 字型, 圓形, 藝術 的圖片&#10;&#10;AI 產生的內容可能不正確。">
            <a:extLst>
              <a:ext uri="{FF2B5EF4-FFF2-40B4-BE49-F238E27FC236}">
                <a16:creationId xmlns:a16="http://schemas.microsoft.com/office/drawing/2014/main" id="{4DAFD9D8-6769-639B-775D-4DC625BED99D}"/>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32" name="圖片 31" descr="一張含有 圖形, 字型, 圓形, 藝術 的圖片&#10;&#10;AI 產生的內容可能不正確。">
            <a:extLst>
              <a:ext uri="{FF2B5EF4-FFF2-40B4-BE49-F238E27FC236}">
                <a16:creationId xmlns:a16="http://schemas.microsoft.com/office/drawing/2014/main" id="{7B75CC7B-B72C-ED97-8761-7E5CC3ECFC51}"/>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33" name="圖片 32" descr="一張含有 字型, 符號, 圖形, 美工圖案 的圖片&#10;&#10;AI 產生的內容可能不正確。">
            <a:extLst>
              <a:ext uri="{FF2B5EF4-FFF2-40B4-BE49-F238E27FC236}">
                <a16:creationId xmlns:a16="http://schemas.microsoft.com/office/drawing/2014/main" id="{0177B2AA-8885-71E6-F963-AFECE3877B8D}"/>
              </a:ext>
            </a:extLst>
          </p:cNvPr>
          <p:cNvPicPr>
            <a:picLocks noChangeAspect="1"/>
          </p:cNvPicPr>
          <p:nvPr/>
        </p:nvPicPr>
        <p:blipFill>
          <a:blip r:embed="rId3"/>
          <a:stretch>
            <a:fillRect/>
          </a:stretch>
        </p:blipFill>
        <p:spPr>
          <a:xfrm>
            <a:off x="338044" y="78164"/>
            <a:ext cx="720000" cy="720000"/>
          </a:xfrm>
          <a:prstGeom prst="rect">
            <a:avLst/>
          </a:prstGeom>
        </p:spPr>
      </p:pic>
      <p:pic>
        <p:nvPicPr>
          <p:cNvPr id="34" name="圖片 33" descr="一張含有 圖形, 字型, 圓形, 藝術 的圖片&#10;&#10;AI 產生的內容可能不正確。">
            <a:extLst>
              <a:ext uri="{FF2B5EF4-FFF2-40B4-BE49-F238E27FC236}">
                <a16:creationId xmlns:a16="http://schemas.microsoft.com/office/drawing/2014/main" id="{09A685FE-C35C-8CEC-73C9-94D961AD7B1B}"/>
              </a:ext>
            </a:extLst>
          </p:cNvPr>
          <p:cNvPicPr>
            <a:picLocks noChangeAspect="1"/>
          </p:cNvPicPr>
          <p:nvPr/>
        </p:nvPicPr>
        <p:blipFill>
          <a:blip r:embed="rId2"/>
          <a:stretch>
            <a:fillRect/>
          </a:stretch>
        </p:blipFill>
        <p:spPr>
          <a:xfrm>
            <a:off x="11667662" y="513117"/>
            <a:ext cx="360000" cy="360000"/>
          </a:xfrm>
          <a:prstGeom prst="rect">
            <a:avLst/>
          </a:prstGeom>
        </p:spPr>
      </p:pic>
      <p:sp>
        <p:nvSpPr>
          <p:cNvPr id="35" name="投影片編號版面配置區 34">
            <a:extLst>
              <a:ext uri="{FF2B5EF4-FFF2-40B4-BE49-F238E27FC236}">
                <a16:creationId xmlns:a16="http://schemas.microsoft.com/office/drawing/2014/main" id="{F3F00554-5288-91AD-1EF1-5AC329F533CF}"/>
              </a:ext>
            </a:extLst>
          </p:cNvPr>
          <p:cNvSpPr>
            <a:spLocks noGrp="1"/>
          </p:cNvSpPr>
          <p:nvPr>
            <p:ph type="sldNum" sz="quarter" idx="12"/>
          </p:nvPr>
        </p:nvSpPr>
        <p:spPr/>
        <p:txBody>
          <a:bodyPr/>
          <a:lstStyle/>
          <a:p>
            <a:fld id="{B2EE65BD-2A04-9A47-8DB5-951B4720CA03}" type="slidenum">
              <a:rPr kumimoji="1" lang="zh-TW" altLang="en-US" smtClean="0"/>
              <a:t>19</a:t>
            </a:fld>
            <a:endParaRPr kumimoji="1" lang="zh-TW" altLang="en-US"/>
          </a:p>
        </p:txBody>
      </p:sp>
      <p:grpSp>
        <p:nvGrpSpPr>
          <p:cNvPr id="36" name="群組 35">
            <a:extLst>
              <a:ext uri="{FF2B5EF4-FFF2-40B4-BE49-F238E27FC236}">
                <a16:creationId xmlns:a16="http://schemas.microsoft.com/office/drawing/2014/main" id="{F94D4E3A-18EB-4D2E-9B15-94829B6A6DDD}"/>
              </a:ext>
            </a:extLst>
          </p:cNvPr>
          <p:cNvGrpSpPr/>
          <p:nvPr/>
        </p:nvGrpSpPr>
        <p:grpSpPr>
          <a:xfrm>
            <a:off x="1396088" y="168164"/>
            <a:ext cx="1620000" cy="540000"/>
            <a:chOff x="1445621" y="191648"/>
            <a:chExt cx="1620000" cy="540000"/>
          </a:xfrm>
          <a:noFill/>
        </p:grpSpPr>
        <p:sp>
          <p:nvSpPr>
            <p:cNvPr id="37" name="圓角矩形 5">
              <a:extLst>
                <a:ext uri="{FF2B5EF4-FFF2-40B4-BE49-F238E27FC236}">
                  <a16:creationId xmlns:a16="http://schemas.microsoft.com/office/drawing/2014/main" id="{B12CC50D-63EB-4452-B46D-33C62F48EBF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618B79E5-99C6-4AF1-A6CD-517C83F08D69}"/>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9" name="群組 38">
            <a:extLst>
              <a:ext uri="{FF2B5EF4-FFF2-40B4-BE49-F238E27FC236}">
                <a16:creationId xmlns:a16="http://schemas.microsoft.com/office/drawing/2014/main" id="{59251860-5372-4D32-A5D9-E435DA259FBB}"/>
              </a:ext>
            </a:extLst>
          </p:cNvPr>
          <p:cNvGrpSpPr/>
          <p:nvPr/>
        </p:nvGrpSpPr>
        <p:grpSpPr>
          <a:xfrm>
            <a:off x="3293321" y="169446"/>
            <a:ext cx="1620000" cy="540000"/>
            <a:chOff x="1445621" y="191648"/>
            <a:chExt cx="1620000" cy="540000"/>
          </a:xfrm>
          <a:solidFill>
            <a:schemeClr val="accent4"/>
          </a:solidFill>
        </p:grpSpPr>
        <p:sp>
          <p:nvSpPr>
            <p:cNvPr id="40" name="圓角矩形 14">
              <a:extLst>
                <a:ext uri="{FF2B5EF4-FFF2-40B4-BE49-F238E27FC236}">
                  <a16:creationId xmlns:a16="http://schemas.microsoft.com/office/drawing/2014/main" id="{622A7258-0056-4AC1-9A03-2B06BB33522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41" name="文字方塊 40">
              <a:extLst>
                <a:ext uri="{FF2B5EF4-FFF2-40B4-BE49-F238E27FC236}">
                  <a16:creationId xmlns:a16="http://schemas.microsoft.com/office/drawing/2014/main" id="{0F0650FB-BCF9-4780-8F20-E5B17332C241}"/>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42" name="群組 41">
            <a:extLst>
              <a:ext uri="{FF2B5EF4-FFF2-40B4-BE49-F238E27FC236}">
                <a16:creationId xmlns:a16="http://schemas.microsoft.com/office/drawing/2014/main" id="{404F4B25-5ACB-43CF-BB0E-D6818F82A80B}"/>
              </a:ext>
            </a:extLst>
          </p:cNvPr>
          <p:cNvGrpSpPr/>
          <p:nvPr/>
        </p:nvGrpSpPr>
        <p:grpSpPr>
          <a:xfrm>
            <a:off x="5190554" y="169446"/>
            <a:ext cx="1620000" cy="540000"/>
            <a:chOff x="1445621" y="191648"/>
            <a:chExt cx="1620000" cy="540000"/>
          </a:xfrm>
          <a:noFill/>
        </p:grpSpPr>
        <p:sp>
          <p:nvSpPr>
            <p:cNvPr id="43" name="圓角矩形 17">
              <a:extLst>
                <a:ext uri="{FF2B5EF4-FFF2-40B4-BE49-F238E27FC236}">
                  <a16:creationId xmlns:a16="http://schemas.microsoft.com/office/drawing/2014/main" id="{6CE89AFC-4295-41E2-AE51-0BC2BD85D85F}"/>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4" name="文字方塊 43">
              <a:extLst>
                <a:ext uri="{FF2B5EF4-FFF2-40B4-BE49-F238E27FC236}">
                  <a16:creationId xmlns:a16="http://schemas.microsoft.com/office/drawing/2014/main" id="{8BA995F5-39A3-4322-AAAF-1CAC6C87BE63}"/>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5" name="群組 44">
            <a:extLst>
              <a:ext uri="{FF2B5EF4-FFF2-40B4-BE49-F238E27FC236}">
                <a16:creationId xmlns:a16="http://schemas.microsoft.com/office/drawing/2014/main" id="{B2657C19-03ED-487A-A283-472FC8335F9B}"/>
              </a:ext>
            </a:extLst>
          </p:cNvPr>
          <p:cNvGrpSpPr/>
          <p:nvPr/>
        </p:nvGrpSpPr>
        <p:grpSpPr>
          <a:xfrm>
            <a:off x="7087787" y="169446"/>
            <a:ext cx="1620000" cy="540000"/>
            <a:chOff x="1445621" y="191648"/>
            <a:chExt cx="1620000" cy="540000"/>
          </a:xfrm>
          <a:noFill/>
        </p:grpSpPr>
        <p:sp>
          <p:nvSpPr>
            <p:cNvPr id="46" name="圓角矩形 20">
              <a:extLst>
                <a:ext uri="{FF2B5EF4-FFF2-40B4-BE49-F238E27FC236}">
                  <a16:creationId xmlns:a16="http://schemas.microsoft.com/office/drawing/2014/main" id="{D843255B-10EF-4198-9162-AE18443652D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7" name="文字方塊 46">
              <a:extLst>
                <a:ext uri="{FF2B5EF4-FFF2-40B4-BE49-F238E27FC236}">
                  <a16:creationId xmlns:a16="http://schemas.microsoft.com/office/drawing/2014/main" id="{CF746D0C-893F-4EDE-B4C8-9A8B6715F97B}"/>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500792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108236F-841C-30A0-BDFB-D6B455C92B00}"/>
              </a:ext>
            </a:extLst>
          </p:cNvPr>
          <p:cNvPicPr>
            <a:picLocks noChangeAspect="1"/>
          </p:cNvPicPr>
          <p:nvPr/>
        </p:nvPicPr>
        <p:blipFill rotWithShape="1">
          <a:blip r:embed="rId2"/>
          <a:srcRect r="13198"/>
          <a:stretch/>
        </p:blipFill>
        <p:spPr>
          <a:xfrm>
            <a:off x="1565564" y="3027652"/>
            <a:ext cx="4273192" cy="281857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87CFCB37-E6B4-1D69-D145-3E0DAB237072}"/>
                  </a:ext>
                </a:extLst>
              </p:cNvPr>
              <p:cNvSpPr txBox="1"/>
              <p:nvPr/>
            </p:nvSpPr>
            <p:spPr>
              <a:xfrm>
                <a:off x="1396087" y="2365202"/>
                <a:ext cx="4500001" cy="400110"/>
              </a:xfrm>
              <a:prstGeom prst="rect">
                <a:avLst/>
              </a:prstGeom>
              <a:noFill/>
            </p:spPr>
            <p:txBody>
              <a:bodyPr wrap="square" rtlCol="0">
                <a:spAutoFit/>
              </a:bodyPr>
              <a:lstStyle/>
              <a:p>
                <a:pPr algn="ctr"/>
                <a:r>
                  <a:rPr lang="zh-TW" altLang="en-US" sz="2000" b="1" dirty="0">
                    <a:latin typeface="Times New Roman" panose="02020603050405020304" pitchFamily="18" charset="0"/>
                    <a:ea typeface="Noto Serif TC ExtraBold" panose="02020200000000000000" pitchFamily="18" charset="-128"/>
                    <a:cs typeface="Times New Roman" panose="02020603050405020304" pitchFamily="18" charset="0"/>
                  </a:rPr>
                  <a:t>國家級空氣品質測站 </a:t>
                </a:r>
                <a14:m>
                  <m:oMath xmlns:m="http://schemas.openxmlformats.org/officeDocument/2006/math">
                    <m:r>
                      <a:rPr lang="en-US" altLang="zh-TW" sz="2000" b="1" i="0" smtClean="0">
                        <a:latin typeface="Cambria Math" panose="02040503050406030204" pitchFamily="18" charset="0"/>
                        <a:ea typeface="Noto Serif TC ExtraBold" panose="02020200000000000000" pitchFamily="18" charset="-128"/>
                        <a:cs typeface="Times New Roman" panose="02020603050405020304" pitchFamily="18" charset="0"/>
                      </a:rPr>
                      <m:t> × </m:t>
                    </m:r>
                  </m:oMath>
                </a14:m>
                <a:r>
                  <a:rPr lang="en-US" altLang="zh-TW" sz="2000" b="1" dirty="0">
                    <a:latin typeface="Times New Roman" panose="02020603050405020304" pitchFamily="18" charset="0"/>
                    <a:ea typeface="Noto Serif TC ExtraBold" panose="02020200000000000000" pitchFamily="18" charset="-128"/>
                    <a:cs typeface="Times New Roman" panose="02020603050405020304" pitchFamily="18" charset="0"/>
                  </a:rPr>
                  <a:t> 77</a:t>
                </a:r>
                <a:endParaRPr lang="zh-TW" altLang="en-US" sz="20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mc:Choice>
        <mc:Fallback xmlns="">
          <p:sp>
            <p:nvSpPr>
              <p:cNvPr id="6" name="文字方塊 5">
                <a:extLst>
                  <a:ext uri="{FF2B5EF4-FFF2-40B4-BE49-F238E27FC236}">
                    <a16:creationId xmlns:a16="http://schemas.microsoft.com/office/drawing/2014/main" id="{87CFCB37-E6B4-1D69-D145-3E0DAB237072}"/>
                  </a:ext>
                </a:extLst>
              </p:cNvPr>
              <p:cNvSpPr txBox="1">
                <a:spLocks noRot="1" noChangeAspect="1" noMove="1" noResize="1" noEditPoints="1" noAdjustHandles="1" noChangeArrowheads="1" noChangeShapeType="1" noTextEdit="1"/>
              </p:cNvSpPr>
              <p:nvPr/>
            </p:nvSpPr>
            <p:spPr>
              <a:xfrm>
                <a:off x="1396087" y="2365202"/>
                <a:ext cx="4500001" cy="400110"/>
              </a:xfrm>
              <a:prstGeom prst="rect">
                <a:avLst/>
              </a:prstGeom>
              <a:blipFill>
                <a:blip r:embed="rId3"/>
                <a:stretch>
                  <a:fillRect t="-9375" b="-28125"/>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EC7A8527-7C4E-A8FD-A73A-2A66EA00F3E8}"/>
              </a:ext>
            </a:extLst>
          </p:cNvPr>
          <p:cNvSpPr txBox="1"/>
          <p:nvPr/>
        </p:nvSpPr>
        <p:spPr>
          <a:xfrm rot="10800000" flipV="1">
            <a:off x="7699583" y="2380591"/>
            <a:ext cx="3082874" cy="369332"/>
          </a:xfrm>
          <a:prstGeom prst="rect">
            <a:avLst/>
          </a:prstGeom>
          <a:noFill/>
        </p:spPr>
        <p:txBody>
          <a:bodyPr wrap="square" rtlCol="0">
            <a:spAutoFit/>
          </a:bodyPr>
          <a:lstStyle/>
          <a:p>
            <a:pPr algn="ct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反距離權重補值法</a:t>
            </a:r>
            <a:r>
              <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(IDW)</a:t>
            </a:r>
            <a:endPar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3" name="圖片 2" descr="一張含有 藝術, 地圖 的圖片&#10;&#10;AI 產生的內容可能不正確。">
            <a:extLst>
              <a:ext uri="{FF2B5EF4-FFF2-40B4-BE49-F238E27FC236}">
                <a16:creationId xmlns:a16="http://schemas.microsoft.com/office/drawing/2014/main" id="{5C3B2EF7-0FC3-44AF-89B4-A406AB7C55BC}"/>
              </a:ext>
            </a:extLst>
          </p:cNvPr>
          <p:cNvPicPr>
            <a:picLocks noChangeAspect="1"/>
          </p:cNvPicPr>
          <p:nvPr/>
        </p:nvPicPr>
        <p:blipFill>
          <a:blip r:embed="rId4"/>
          <a:srcRect t="6313" b="4170"/>
          <a:stretch>
            <a:fillRect/>
          </a:stretch>
        </p:blipFill>
        <p:spPr>
          <a:xfrm>
            <a:off x="7390658" y="2927954"/>
            <a:ext cx="3069186" cy="3076950"/>
          </a:xfrm>
          <a:prstGeom prst="rect">
            <a:avLst/>
          </a:prstGeom>
        </p:spPr>
      </p:pic>
      <p:sp>
        <p:nvSpPr>
          <p:cNvPr id="2" name="圓角矩形 1">
            <a:extLst>
              <a:ext uri="{FF2B5EF4-FFF2-40B4-BE49-F238E27FC236}">
                <a16:creationId xmlns:a16="http://schemas.microsoft.com/office/drawing/2014/main" id="{7C668F2E-129F-90C3-671D-56ACE14BD58B}"/>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850022F-7A6F-53EC-D34C-12A7DCA724C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grpSp>
        <p:nvGrpSpPr>
          <p:cNvPr id="17" name="群組 16">
            <a:extLst>
              <a:ext uri="{FF2B5EF4-FFF2-40B4-BE49-F238E27FC236}">
                <a16:creationId xmlns:a16="http://schemas.microsoft.com/office/drawing/2014/main" id="{D2A17390-2B2A-A1B7-2F5D-69EC5470E6AC}"/>
              </a:ext>
            </a:extLst>
          </p:cNvPr>
          <p:cNvGrpSpPr/>
          <p:nvPr/>
        </p:nvGrpSpPr>
        <p:grpSpPr>
          <a:xfrm>
            <a:off x="5190554" y="169446"/>
            <a:ext cx="1620000" cy="540000"/>
            <a:chOff x="1445621" y="191648"/>
            <a:chExt cx="1620000" cy="540000"/>
          </a:xfrm>
          <a:noFill/>
        </p:grpSpPr>
        <p:sp>
          <p:nvSpPr>
            <p:cNvPr id="18" name="圓角矩形 17">
              <a:extLst>
                <a:ext uri="{FF2B5EF4-FFF2-40B4-BE49-F238E27FC236}">
                  <a16:creationId xmlns:a16="http://schemas.microsoft.com/office/drawing/2014/main" id="{3AE5CE4D-3D2E-DE2E-3C93-FCE307965D5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4A7A8F7-122D-3834-2211-C199BB3E48EC}"/>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20" name="群組 19">
            <a:extLst>
              <a:ext uri="{FF2B5EF4-FFF2-40B4-BE49-F238E27FC236}">
                <a16:creationId xmlns:a16="http://schemas.microsoft.com/office/drawing/2014/main" id="{0F54E666-04DD-3FDF-718B-9610AA38968E}"/>
              </a:ext>
            </a:extLst>
          </p:cNvPr>
          <p:cNvGrpSpPr/>
          <p:nvPr/>
        </p:nvGrpSpPr>
        <p:grpSpPr>
          <a:xfrm>
            <a:off x="7087787" y="169446"/>
            <a:ext cx="1620000" cy="540000"/>
            <a:chOff x="1445621" y="191648"/>
            <a:chExt cx="1620000" cy="540000"/>
          </a:xfrm>
          <a:noFill/>
        </p:grpSpPr>
        <p:sp>
          <p:nvSpPr>
            <p:cNvPr id="21" name="圓角矩形 20">
              <a:extLst>
                <a:ext uri="{FF2B5EF4-FFF2-40B4-BE49-F238E27FC236}">
                  <a16:creationId xmlns:a16="http://schemas.microsoft.com/office/drawing/2014/main" id="{EF6CA07E-FC4D-2AB6-2530-98E4BCE25AC8}"/>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3C72FDC1-DE41-9BF8-DB99-FA2BDD6E9424}"/>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pic>
        <p:nvPicPr>
          <p:cNvPr id="30" name="圖片 29" descr="一張含有 圖形, 字型, 圓形, 藝術 的圖片&#10;&#10;AI 產生的內容可能不正確。">
            <a:extLst>
              <a:ext uri="{FF2B5EF4-FFF2-40B4-BE49-F238E27FC236}">
                <a16:creationId xmlns:a16="http://schemas.microsoft.com/office/drawing/2014/main" id="{70638253-5AF5-91F5-E7E6-9C6E7D47C6ED}"/>
              </a:ext>
            </a:extLst>
          </p:cNvPr>
          <p:cNvPicPr>
            <a:picLocks noChangeAspect="1"/>
          </p:cNvPicPr>
          <p:nvPr/>
        </p:nvPicPr>
        <p:blipFill>
          <a:blip r:embed="rId5"/>
          <a:stretch>
            <a:fillRect/>
          </a:stretch>
        </p:blipFill>
        <p:spPr>
          <a:xfrm>
            <a:off x="11307662" y="21629"/>
            <a:ext cx="540000" cy="540000"/>
          </a:xfrm>
          <a:prstGeom prst="rect">
            <a:avLst/>
          </a:prstGeom>
        </p:spPr>
      </p:pic>
      <p:pic>
        <p:nvPicPr>
          <p:cNvPr id="52" name="圖片 51" descr="一張含有 圖形, 字型, 圓形, 藝術 的圖片&#10;&#10;AI 產生的內容可能不正確。">
            <a:extLst>
              <a:ext uri="{FF2B5EF4-FFF2-40B4-BE49-F238E27FC236}">
                <a16:creationId xmlns:a16="http://schemas.microsoft.com/office/drawing/2014/main" id="{6D4BBBB4-1698-495E-341D-129EC1580346}"/>
              </a:ext>
            </a:extLst>
          </p:cNvPr>
          <p:cNvPicPr>
            <a:picLocks noChangeAspect="1"/>
          </p:cNvPicPr>
          <p:nvPr/>
        </p:nvPicPr>
        <p:blipFill>
          <a:blip r:embed="rId5"/>
          <a:stretch>
            <a:fillRect/>
          </a:stretch>
        </p:blipFill>
        <p:spPr>
          <a:xfrm>
            <a:off x="10797321" y="258164"/>
            <a:ext cx="540000" cy="540000"/>
          </a:xfrm>
          <a:prstGeom prst="rect">
            <a:avLst/>
          </a:prstGeom>
        </p:spPr>
      </p:pic>
      <p:pic>
        <p:nvPicPr>
          <p:cNvPr id="54" name="圖片 53" descr="一張含有 字型, 符號, 圖形, 美工圖案 的圖片&#10;&#10;AI 產生的內容可能不正確。">
            <a:extLst>
              <a:ext uri="{FF2B5EF4-FFF2-40B4-BE49-F238E27FC236}">
                <a16:creationId xmlns:a16="http://schemas.microsoft.com/office/drawing/2014/main" id="{26236909-6091-B35C-B8F9-B33B6E6D5929}"/>
              </a:ext>
            </a:extLst>
          </p:cNvPr>
          <p:cNvPicPr>
            <a:picLocks noChangeAspect="1"/>
          </p:cNvPicPr>
          <p:nvPr/>
        </p:nvPicPr>
        <p:blipFill>
          <a:blip r:embed="rId6"/>
          <a:stretch>
            <a:fillRect/>
          </a:stretch>
        </p:blipFill>
        <p:spPr>
          <a:xfrm>
            <a:off x="338044" y="78164"/>
            <a:ext cx="720000" cy="720000"/>
          </a:xfrm>
          <a:prstGeom prst="rect">
            <a:avLst/>
          </a:prstGeom>
        </p:spPr>
      </p:pic>
      <p:pic>
        <p:nvPicPr>
          <p:cNvPr id="55" name="圖片 54" descr="一張含有 圖形, 字型, 圓形, 藝術 的圖片&#10;&#10;AI 產生的內容可能不正確。">
            <a:extLst>
              <a:ext uri="{FF2B5EF4-FFF2-40B4-BE49-F238E27FC236}">
                <a16:creationId xmlns:a16="http://schemas.microsoft.com/office/drawing/2014/main" id="{968CD290-7950-C200-4881-843E3B55FC9F}"/>
              </a:ext>
            </a:extLst>
          </p:cNvPr>
          <p:cNvPicPr>
            <a:picLocks noChangeAspect="1"/>
          </p:cNvPicPr>
          <p:nvPr/>
        </p:nvPicPr>
        <p:blipFill>
          <a:blip r:embed="rId5"/>
          <a:stretch>
            <a:fillRect/>
          </a:stretch>
        </p:blipFill>
        <p:spPr>
          <a:xfrm>
            <a:off x="11667662" y="513117"/>
            <a:ext cx="360000" cy="360000"/>
          </a:xfrm>
          <a:prstGeom prst="rect">
            <a:avLst/>
          </a:prstGeom>
        </p:spPr>
      </p:pic>
      <p:sp>
        <p:nvSpPr>
          <p:cNvPr id="56" name="文字方塊 55">
            <a:extLst>
              <a:ext uri="{FF2B5EF4-FFF2-40B4-BE49-F238E27FC236}">
                <a16:creationId xmlns:a16="http://schemas.microsoft.com/office/drawing/2014/main" id="{5CE76ECE-F6E1-F802-A7EF-0CEDADFBD36F}"/>
              </a:ext>
            </a:extLst>
          </p:cNvPr>
          <p:cNvSpPr txBox="1"/>
          <p:nvPr/>
        </p:nvSpPr>
        <p:spPr>
          <a:xfrm>
            <a:off x="698044" y="1266378"/>
            <a:ext cx="3355406"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全台各地區</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 PM2.5 </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填補</a:t>
            </a:r>
          </a:p>
        </p:txBody>
      </p:sp>
      <p:sp>
        <p:nvSpPr>
          <p:cNvPr id="57" name="向右箭號 56">
            <a:extLst>
              <a:ext uri="{FF2B5EF4-FFF2-40B4-BE49-F238E27FC236}">
                <a16:creationId xmlns:a16="http://schemas.microsoft.com/office/drawing/2014/main" id="{DE9E5A5A-B67F-FA81-47C8-8B6EAD1D945B}"/>
              </a:ext>
            </a:extLst>
          </p:cNvPr>
          <p:cNvSpPr/>
          <p:nvPr/>
        </p:nvSpPr>
        <p:spPr>
          <a:xfrm>
            <a:off x="6275535" y="4249489"/>
            <a:ext cx="678344" cy="37490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8" name="平行四邊形 57">
            <a:extLst>
              <a:ext uri="{FF2B5EF4-FFF2-40B4-BE49-F238E27FC236}">
                <a16:creationId xmlns:a16="http://schemas.microsoft.com/office/drawing/2014/main" id="{E7DC7EEB-B9DC-C8B5-F412-68A08F89DE03}"/>
              </a:ext>
            </a:extLst>
          </p:cNvPr>
          <p:cNvSpPr/>
          <p:nvPr/>
        </p:nvSpPr>
        <p:spPr>
          <a:xfrm>
            <a:off x="7087787" y="5785775"/>
            <a:ext cx="4771765" cy="794317"/>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將 </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77 </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個觀測站數值映射到全台灣</a:t>
            </a:r>
            <a:endPar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9" name="投影片編號版面配置區 58">
            <a:extLst>
              <a:ext uri="{FF2B5EF4-FFF2-40B4-BE49-F238E27FC236}">
                <a16:creationId xmlns:a16="http://schemas.microsoft.com/office/drawing/2014/main" id="{7B042F37-1D6B-F144-63BC-EEC1179E25D8}"/>
              </a:ext>
            </a:extLst>
          </p:cNvPr>
          <p:cNvSpPr>
            <a:spLocks noGrp="1"/>
          </p:cNvSpPr>
          <p:nvPr>
            <p:ph type="sldNum" sz="quarter" idx="12"/>
          </p:nvPr>
        </p:nvSpPr>
        <p:spPr/>
        <p:txBody>
          <a:bodyPr/>
          <a:lstStyle/>
          <a:p>
            <a:fld id="{B2EE65BD-2A04-9A47-8DB5-951B4720CA03}" type="slidenum">
              <a:rPr kumimoji="1" lang="zh-TW" altLang="en-US" smtClean="0"/>
              <a:t>2</a:t>
            </a:fld>
            <a:endParaRPr kumimoji="1" lang="zh-TW" altLang="en-US"/>
          </a:p>
        </p:txBody>
      </p:sp>
      <p:grpSp>
        <p:nvGrpSpPr>
          <p:cNvPr id="49" name="群組 48">
            <a:extLst>
              <a:ext uri="{FF2B5EF4-FFF2-40B4-BE49-F238E27FC236}">
                <a16:creationId xmlns:a16="http://schemas.microsoft.com/office/drawing/2014/main" id="{7FD3039E-1BB3-4B65-9A79-AE080A35E17D}"/>
              </a:ext>
            </a:extLst>
          </p:cNvPr>
          <p:cNvGrpSpPr/>
          <p:nvPr/>
        </p:nvGrpSpPr>
        <p:grpSpPr>
          <a:xfrm>
            <a:off x="1396088" y="168164"/>
            <a:ext cx="1620000" cy="540000"/>
            <a:chOff x="1445621" y="191648"/>
            <a:chExt cx="1620000" cy="540000"/>
          </a:xfrm>
          <a:solidFill>
            <a:schemeClr val="accent4"/>
          </a:solidFill>
        </p:grpSpPr>
        <p:sp>
          <p:nvSpPr>
            <p:cNvPr id="50" name="圓角矩形 11">
              <a:extLst>
                <a:ext uri="{FF2B5EF4-FFF2-40B4-BE49-F238E27FC236}">
                  <a16:creationId xmlns:a16="http://schemas.microsoft.com/office/drawing/2014/main" id="{05013DE5-7E7D-4906-BA5E-777D1BA5DCE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51" name="文字方塊 50">
              <a:extLst>
                <a:ext uri="{FF2B5EF4-FFF2-40B4-BE49-F238E27FC236}">
                  <a16:creationId xmlns:a16="http://schemas.microsoft.com/office/drawing/2014/main" id="{B5570AAD-80CB-499D-AB63-BD2758772C21}"/>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53" name="群組 52">
            <a:extLst>
              <a:ext uri="{FF2B5EF4-FFF2-40B4-BE49-F238E27FC236}">
                <a16:creationId xmlns:a16="http://schemas.microsoft.com/office/drawing/2014/main" id="{A660BDCC-8716-4B05-AD17-AE7BF56919AB}"/>
              </a:ext>
            </a:extLst>
          </p:cNvPr>
          <p:cNvGrpSpPr/>
          <p:nvPr/>
        </p:nvGrpSpPr>
        <p:grpSpPr>
          <a:xfrm>
            <a:off x="3293321" y="169446"/>
            <a:ext cx="1620000" cy="540000"/>
            <a:chOff x="1445621" y="191648"/>
            <a:chExt cx="1620000" cy="540000"/>
          </a:xfrm>
          <a:noFill/>
        </p:grpSpPr>
        <p:sp>
          <p:nvSpPr>
            <p:cNvPr id="60" name="圓角矩形 14">
              <a:extLst>
                <a:ext uri="{FF2B5EF4-FFF2-40B4-BE49-F238E27FC236}">
                  <a16:creationId xmlns:a16="http://schemas.microsoft.com/office/drawing/2014/main" id="{89CB734F-E418-46F8-B176-2EA6FA853C9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字方塊 60">
              <a:extLst>
                <a:ext uri="{FF2B5EF4-FFF2-40B4-BE49-F238E27FC236}">
                  <a16:creationId xmlns:a16="http://schemas.microsoft.com/office/drawing/2014/main" id="{311BA5CE-4770-47DF-8B89-E40F62426B69}"/>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spTree>
    <p:extLst>
      <p:ext uri="{BB962C8B-B14F-4D97-AF65-F5344CB8AC3E}">
        <p14:creationId xmlns:p14="http://schemas.microsoft.com/office/powerpoint/2010/main" val="2632952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49D15-40CF-0F05-7437-F6B9F3504603}"/>
            </a:ext>
          </a:extLst>
        </p:cNvPr>
        <p:cNvGrpSpPr/>
        <p:nvPr/>
      </p:nvGrpSpPr>
      <p:grpSpPr>
        <a:xfrm>
          <a:off x="0" y="0"/>
          <a:ext cx="0" cy="0"/>
          <a:chOff x="0" y="0"/>
          <a:chExt cx="0" cy="0"/>
        </a:xfrm>
      </p:grpSpPr>
      <p:sp>
        <p:nvSpPr>
          <p:cNvPr id="2" name="圓角矩形 1">
            <a:extLst>
              <a:ext uri="{FF2B5EF4-FFF2-40B4-BE49-F238E27FC236}">
                <a16:creationId xmlns:a16="http://schemas.microsoft.com/office/drawing/2014/main" id="{E0E00CE0-6E54-3BBB-67CB-83D5AAB55692}"/>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2AB3EC92-499B-FF73-782B-09FBDF67D35D}"/>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30" name="圖片 29" descr="一張含有 圖形, 字型, 圓形, 藝術 的圖片&#10;&#10;AI 產生的內容可能不正確。">
            <a:extLst>
              <a:ext uri="{FF2B5EF4-FFF2-40B4-BE49-F238E27FC236}">
                <a16:creationId xmlns:a16="http://schemas.microsoft.com/office/drawing/2014/main" id="{2E26C01F-441B-0940-D188-D0125A4FB357}"/>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52" name="圖片 51" descr="一張含有 圖形, 字型, 圓形, 藝術 的圖片&#10;&#10;AI 產生的內容可能不正確。">
            <a:extLst>
              <a:ext uri="{FF2B5EF4-FFF2-40B4-BE49-F238E27FC236}">
                <a16:creationId xmlns:a16="http://schemas.microsoft.com/office/drawing/2014/main" id="{9BF1420A-D235-391B-A708-33A34944AF6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54" name="圖片 53" descr="一張含有 字型, 符號, 圖形, 美工圖案 的圖片&#10;&#10;AI 產生的內容可能不正確。">
            <a:extLst>
              <a:ext uri="{FF2B5EF4-FFF2-40B4-BE49-F238E27FC236}">
                <a16:creationId xmlns:a16="http://schemas.microsoft.com/office/drawing/2014/main" id="{E2699892-33FE-5C4F-A314-B6EDE92F7EFD}"/>
              </a:ext>
            </a:extLst>
          </p:cNvPr>
          <p:cNvPicPr>
            <a:picLocks noChangeAspect="1"/>
          </p:cNvPicPr>
          <p:nvPr/>
        </p:nvPicPr>
        <p:blipFill>
          <a:blip r:embed="rId3"/>
          <a:stretch>
            <a:fillRect/>
          </a:stretch>
        </p:blipFill>
        <p:spPr>
          <a:xfrm>
            <a:off x="338044" y="78164"/>
            <a:ext cx="720000" cy="720000"/>
          </a:xfrm>
          <a:prstGeom prst="rect">
            <a:avLst/>
          </a:prstGeom>
        </p:spPr>
      </p:pic>
      <p:pic>
        <p:nvPicPr>
          <p:cNvPr id="55" name="圖片 54" descr="一張含有 圖形, 字型, 圓形, 藝術 的圖片&#10;&#10;AI 產生的內容可能不正確。">
            <a:extLst>
              <a:ext uri="{FF2B5EF4-FFF2-40B4-BE49-F238E27FC236}">
                <a16:creationId xmlns:a16="http://schemas.microsoft.com/office/drawing/2014/main" id="{643E0E4F-F8C3-DF4B-D057-425A22CF77C4}"/>
              </a:ext>
            </a:extLst>
          </p:cNvPr>
          <p:cNvPicPr>
            <a:picLocks noChangeAspect="1"/>
          </p:cNvPicPr>
          <p:nvPr/>
        </p:nvPicPr>
        <p:blipFill>
          <a:blip r:embed="rId2"/>
          <a:stretch>
            <a:fillRect/>
          </a:stretch>
        </p:blipFill>
        <p:spPr>
          <a:xfrm>
            <a:off x="11667662" y="513117"/>
            <a:ext cx="360000" cy="360000"/>
          </a:xfrm>
          <a:prstGeom prst="rect">
            <a:avLst/>
          </a:prstGeom>
        </p:spPr>
      </p:pic>
      <p:sp>
        <p:nvSpPr>
          <p:cNvPr id="8" name="文字方塊 7">
            <a:extLst>
              <a:ext uri="{FF2B5EF4-FFF2-40B4-BE49-F238E27FC236}">
                <a16:creationId xmlns:a16="http://schemas.microsoft.com/office/drawing/2014/main" id="{8087E933-D4A7-BC62-6C04-8E1BF43E15EC}"/>
              </a:ext>
            </a:extLst>
          </p:cNvPr>
          <p:cNvSpPr txBox="1"/>
          <p:nvPr/>
        </p:nvSpPr>
        <p:spPr>
          <a:xfrm>
            <a:off x="1058044" y="2087684"/>
            <a:ext cx="10129017" cy="42054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將台灣的鄉鎮市區劃分為五大區域做分析</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消除跨區就診導致人數統計不精確問題</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將就診人數轉換為就診比例進行分析</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避免受到人口密度影響</a:t>
            </a:r>
          </a:p>
          <a:p>
            <a:pPr marL="742950" lvl="1"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例如</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p>
          <a:p>
            <a:pPr marL="742950" lvl="1" indent="-285750">
              <a:lnSpc>
                <a:spcPct val="150000"/>
              </a:lnSpc>
              <a:buFont typeface="Arial" panose="020B0604020202020204" pitchFamily="34" charset="0"/>
              <a:buChar char="•"/>
            </a:pP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討論空汙對於呼吸道疾病的滯後性關係</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將</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PM2.5</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以外的空汙因子也納入考量</a:t>
            </a:r>
          </a:p>
        </p:txBody>
      </p:sp>
      <p:sp>
        <p:nvSpPr>
          <p:cNvPr id="9" name="文字方塊 8">
            <a:extLst>
              <a:ext uri="{FF2B5EF4-FFF2-40B4-BE49-F238E27FC236}">
                <a16:creationId xmlns:a16="http://schemas.microsoft.com/office/drawing/2014/main" id="{16A6BF5C-CF30-49F9-D072-B6BB52DB862A}"/>
              </a:ext>
            </a:extLst>
          </p:cNvPr>
          <p:cNvSpPr txBox="1"/>
          <p:nvPr/>
        </p:nvSpPr>
        <p:spPr>
          <a:xfrm>
            <a:off x="698044" y="1266378"/>
            <a:ext cx="2031325"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本次進度摘要</a:t>
            </a:r>
          </a:p>
        </p:txBody>
      </p:sp>
      <p:sp>
        <p:nvSpPr>
          <p:cNvPr id="10" name="投影片編號版面配置區 9">
            <a:extLst>
              <a:ext uri="{FF2B5EF4-FFF2-40B4-BE49-F238E27FC236}">
                <a16:creationId xmlns:a16="http://schemas.microsoft.com/office/drawing/2014/main" id="{1EC7522C-9F51-C63C-1362-138A198CA58C}"/>
              </a:ext>
            </a:extLst>
          </p:cNvPr>
          <p:cNvSpPr>
            <a:spLocks noGrp="1"/>
          </p:cNvSpPr>
          <p:nvPr>
            <p:ph type="sldNum" sz="quarter" idx="12"/>
          </p:nvPr>
        </p:nvSpPr>
        <p:spPr/>
        <p:txBody>
          <a:bodyPr/>
          <a:lstStyle/>
          <a:p>
            <a:fld id="{B2EE65BD-2A04-9A47-8DB5-951B4720CA03}" type="slidenum">
              <a:rPr kumimoji="1" lang="zh-TW" altLang="en-US" smtClean="0"/>
              <a:t>20</a:t>
            </a:fld>
            <a:endParaRPr kumimoji="1" lang="zh-TW" altLang="en-US"/>
          </a:p>
        </p:txBody>
      </p:sp>
      <p:graphicFrame>
        <p:nvGraphicFramePr>
          <p:cNvPr id="26" name="表格 7">
            <a:extLst>
              <a:ext uri="{FF2B5EF4-FFF2-40B4-BE49-F238E27FC236}">
                <a16:creationId xmlns:a16="http://schemas.microsoft.com/office/drawing/2014/main" id="{847AD28C-4899-4363-B7C8-97CF2AD3529B}"/>
              </a:ext>
            </a:extLst>
          </p:cNvPr>
          <p:cNvGraphicFramePr>
            <a:graphicFrameLocks noGrp="1"/>
          </p:cNvGraphicFramePr>
          <p:nvPr>
            <p:extLst>
              <p:ext uri="{D42A27DB-BD31-4B8C-83A1-F6EECF244321}">
                <p14:modId xmlns:p14="http://schemas.microsoft.com/office/powerpoint/2010/main" val="168714038"/>
              </p:ext>
            </p:extLst>
          </p:nvPr>
        </p:nvGraphicFramePr>
        <p:xfrm>
          <a:off x="2760094" y="4017914"/>
          <a:ext cx="7175800" cy="1112520"/>
        </p:xfrm>
        <a:graphic>
          <a:graphicData uri="http://schemas.openxmlformats.org/drawingml/2006/table">
            <a:tbl>
              <a:tblPr firstRow="1" bandRow="1">
                <a:tableStyleId>{5C22544A-7EE6-4342-B048-85BDC9FD1C3A}</a:tableStyleId>
              </a:tblPr>
              <a:tblGrid>
                <a:gridCol w="888122">
                  <a:extLst>
                    <a:ext uri="{9D8B030D-6E8A-4147-A177-3AD203B41FA5}">
                      <a16:colId xmlns:a16="http://schemas.microsoft.com/office/drawing/2014/main" val="3455540009"/>
                    </a:ext>
                  </a:extLst>
                </a:gridCol>
                <a:gridCol w="1998482">
                  <a:extLst>
                    <a:ext uri="{9D8B030D-6E8A-4147-A177-3AD203B41FA5}">
                      <a16:colId xmlns:a16="http://schemas.microsoft.com/office/drawing/2014/main" val="929147574"/>
                    </a:ext>
                  </a:extLst>
                </a:gridCol>
                <a:gridCol w="1272619">
                  <a:extLst>
                    <a:ext uri="{9D8B030D-6E8A-4147-A177-3AD203B41FA5}">
                      <a16:colId xmlns:a16="http://schemas.microsoft.com/office/drawing/2014/main" val="1511862234"/>
                    </a:ext>
                  </a:extLst>
                </a:gridCol>
                <a:gridCol w="1385740">
                  <a:extLst>
                    <a:ext uri="{9D8B030D-6E8A-4147-A177-3AD203B41FA5}">
                      <a16:colId xmlns:a16="http://schemas.microsoft.com/office/drawing/2014/main" val="1162249668"/>
                    </a:ext>
                  </a:extLst>
                </a:gridCol>
                <a:gridCol w="1630837">
                  <a:extLst>
                    <a:ext uri="{9D8B030D-6E8A-4147-A177-3AD203B41FA5}">
                      <a16:colId xmlns:a16="http://schemas.microsoft.com/office/drawing/2014/main" val="1182544234"/>
                    </a:ext>
                  </a:extLst>
                </a:gridCol>
              </a:tblGrid>
              <a:tr h="370840">
                <a:tc>
                  <a:txBody>
                    <a:bodyPr/>
                    <a:lstStyle/>
                    <a:p>
                      <a:pPr algn="ctr"/>
                      <a:r>
                        <a:rPr lang="zh-TW" altLang="en-US" dirty="0">
                          <a:solidFill>
                            <a:schemeClr val="tx1"/>
                          </a:solidFill>
                          <a:latin typeface="Noto Sans TC Medium" panose="020B0200000000000000" pitchFamily="34" charset="-120"/>
                          <a:ea typeface="Noto Sans TC Medium" panose="020B0200000000000000" pitchFamily="34" charset="-120"/>
                        </a:rPr>
                        <a:t>地區</a:t>
                      </a:r>
                    </a:p>
                  </a:txBody>
                  <a:tcPr>
                    <a:lnR w="19050" cap="flat" cmpd="sng" algn="ctr">
                      <a:solidFill>
                        <a:schemeClr val="tx2">
                          <a:lumMod val="40000"/>
                          <a:lumOff val="60000"/>
                        </a:schemeClr>
                      </a:solidFill>
                      <a:prstDash val="solid"/>
                      <a:round/>
                      <a:headEnd type="none" w="med" len="med"/>
                      <a:tailEnd type="none" w="med" len="med"/>
                    </a:lnR>
                    <a:lnB w="19050" cap="flat" cmpd="sng" algn="ctr">
                      <a:solidFill>
                        <a:schemeClr val="tx2">
                          <a:lumMod val="40000"/>
                          <a:lumOff val="60000"/>
                        </a:schemeClr>
                      </a:solidFill>
                      <a:prstDash val="solid"/>
                      <a:round/>
                      <a:headEnd type="none" w="med" len="med"/>
                      <a:tailEnd type="none" w="med" len="med"/>
                    </a:lnB>
                    <a:noFill/>
                  </a:tcPr>
                </a:tc>
                <a:tc>
                  <a:txBody>
                    <a:bodyPr/>
                    <a:lstStyle/>
                    <a:p>
                      <a:pPr algn="ctr"/>
                      <a:r>
                        <a:rPr lang="en-US" altLang="zh-TW" dirty="0">
                          <a:solidFill>
                            <a:schemeClr val="tx1"/>
                          </a:solidFill>
                          <a:latin typeface="Times New Roman" panose="02020603050405020304" pitchFamily="18" charset="0"/>
                          <a:ea typeface="Noto Serif TC ExtraBold" panose="02020200000000000000"/>
                          <a:cs typeface="Times New Roman" panose="02020603050405020304" pitchFamily="18" charset="0"/>
                        </a:rPr>
                        <a:t>PM2.5</a:t>
                      </a:r>
                      <a:r>
                        <a:rPr lang="zh-TW" altLang="en-US" dirty="0">
                          <a:solidFill>
                            <a:schemeClr val="tx1"/>
                          </a:solidFill>
                          <a:latin typeface="Noto Sans TC Medium" panose="020B0200000000000000" pitchFamily="34" charset="-120"/>
                          <a:ea typeface="Noto Sans TC Medium" panose="020B0200000000000000" pitchFamily="34" charset="-120"/>
                        </a:rPr>
                        <a:t>攝入量</a:t>
                      </a:r>
                    </a:p>
                  </a:txBody>
                  <a:tcPr>
                    <a:lnL w="19050" cap="flat" cmpd="sng" algn="ctr">
                      <a:solidFill>
                        <a:schemeClr val="tx2">
                          <a:lumMod val="40000"/>
                          <a:lumOff val="60000"/>
                        </a:schemeClr>
                      </a:solidFill>
                      <a:prstDash val="solid"/>
                      <a:round/>
                      <a:headEnd type="none" w="med" len="med"/>
                      <a:tailEnd type="none" w="med" len="med"/>
                    </a:lnL>
                    <a:lnR w="19050" cap="flat" cmpd="sng" algn="ctr">
                      <a:solidFill>
                        <a:schemeClr val="tx2">
                          <a:lumMod val="40000"/>
                          <a:lumOff val="60000"/>
                        </a:schemeClr>
                      </a:solidFill>
                      <a:prstDash val="solid"/>
                      <a:round/>
                      <a:headEnd type="none" w="med" len="med"/>
                      <a:tailEnd type="none" w="med" len="med"/>
                    </a:lnR>
                    <a:lnB w="19050" cap="flat" cmpd="sng" algn="ctr">
                      <a:solidFill>
                        <a:schemeClr val="tx2">
                          <a:lumMod val="40000"/>
                          <a:lumOff val="60000"/>
                        </a:schemeClr>
                      </a:solidFill>
                      <a:prstDash val="solid"/>
                      <a:round/>
                      <a:headEnd type="none" w="med" len="med"/>
                      <a:tailEnd type="none" w="med" len="med"/>
                    </a:lnB>
                    <a:noFill/>
                  </a:tcPr>
                </a:tc>
                <a:tc>
                  <a:txBody>
                    <a:bodyPr/>
                    <a:lstStyle/>
                    <a:p>
                      <a:pPr algn="ctr"/>
                      <a:r>
                        <a:rPr lang="zh-TW" altLang="en-US" dirty="0">
                          <a:solidFill>
                            <a:schemeClr val="tx1"/>
                          </a:solidFill>
                          <a:latin typeface="Noto Sans TC Medium" panose="020B0200000000000000" pitchFamily="34" charset="-120"/>
                          <a:ea typeface="Noto Sans TC Medium" panose="020B0200000000000000" pitchFamily="34" charset="-120"/>
                        </a:rPr>
                        <a:t>就診人數</a:t>
                      </a:r>
                    </a:p>
                  </a:txBody>
                  <a:tcPr>
                    <a:lnL w="19050" cap="flat" cmpd="sng" algn="ctr">
                      <a:solidFill>
                        <a:schemeClr val="tx2">
                          <a:lumMod val="40000"/>
                          <a:lumOff val="60000"/>
                        </a:schemeClr>
                      </a:solidFill>
                      <a:prstDash val="solid"/>
                      <a:round/>
                      <a:headEnd type="none" w="med" len="med"/>
                      <a:tailEnd type="none" w="med" len="med"/>
                    </a:lnL>
                    <a:lnR w="19050" cap="flat" cmpd="sng" algn="ctr">
                      <a:solidFill>
                        <a:schemeClr val="tx2">
                          <a:lumMod val="40000"/>
                          <a:lumOff val="60000"/>
                        </a:schemeClr>
                      </a:solidFill>
                      <a:prstDash val="solid"/>
                      <a:round/>
                      <a:headEnd type="none" w="med" len="med"/>
                      <a:tailEnd type="none" w="med" len="med"/>
                    </a:lnR>
                    <a:lnB w="19050" cap="flat" cmpd="sng" algn="ctr">
                      <a:solidFill>
                        <a:schemeClr val="tx2">
                          <a:lumMod val="40000"/>
                          <a:lumOff val="60000"/>
                        </a:schemeClr>
                      </a:solidFill>
                      <a:prstDash val="solid"/>
                      <a:round/>
                      <a:headEnd type="none" w="med" len="med"/>
                      <a:tailEnd type="none" w="med" len="med"/>
                    </a:lnB>
                    <a:noFill/>
                  </a:tcPr>
                </a:tc>
                <a:tc>
                  <a:txBody>
                    <a:bodyPr/>
                    <a:lstStyle/>
                    <a:p>
                      <a:pPr algn="ctr"/>
                      <a:r>
                        <a:rPr lang="zh-TW" altLang="en-US" dirty="0">
                          <a:solidFill>
                            <a:schemeClr val="tx1"/>
                          </a:solidFill>
                          <a:latin typeface="Noto Sans TC Medium" panose="020B0200000000000000" pitchFamily="34" charset="-120"/>
                          <a:ea typeface="Noto Sans TC Medium" panose="020B0200000000000000" pitchFamily="34" charset="-120"/>
                        </a:rPr>
                        <a:t>地區人數</a:t>
                      </a:r>
                    </a:p>
                  </a:txBody>
                  <a:tcPr>
                    <a:lnL w="19050" cap="flat" cmpd="sng" algn="ctr">
                      <a:solidFill>
                        <a:schemeClr val="tx2">
                          <a:lumMod val="40000"/>
                          <a:lumOff val="60000"/>
                        </a:schemeClr>
                      </a:solidFill>
                      <a:prstDash val="solid"/>
                      <a:round/>
                      <a:headEnd type="none" w="med" len="med"/>
                      <a:tailEnd type="none" w="med" len="med"/>
                    </a:lnL>
                    <a:lnR w="19050" cap="flat" cmpd="sng" algn="ctr">
                      <a:solidFill>
                        <a:schemeClr val="tx2">
                          <a:lumMod val="40000"/>
                          <a:lumOff val="60000"/>
                        </a:schemeClr>
                      </a:solidFill>
                      <a:prstDash val="solid"/>
                      <a:round/>
                      <a:headEnd type="none" w="med" len="med"/>
                      <a:tailEnd type="none" w="med" len="med"/>
                    </a:lnR>
                    <a:lnB w="19050" cap="flat" cmpd="sng" algn="ctr">
                      <a:solidFill>
                        <a:schemeClr val="tx2">
                          <a:lumMod val="40000"/>
                          <a:lumOff val="60000"/>
                        </a:schemeClr>
                      </a:solidFill>
                      <a:prstDash val="solid"/>
                      <a:round/>
                      <a:headEnd type="none" w="med" len="med"/>
                      <a:tailEnd type="none" w="med" len="med"/>
                    </a:lnB>
                    <a:noFill/>
                  </a:tcPr>
                </a:tc>
                <a:tc>
                  <a:txBody>
                    <a:bodyPr/>
                    <a:lstStyle/>
                    <a:p>
                      <a:pPr algn="ctr"/>
                      <a:r>
                        <a:rPr lang="zh-TW" altLang="en-US" dirty="0">
                          <a:solidFill>
                            <a:schemeClr val="tx1"/>
                          </a:solidFill>
                          <a:latin typeface="Noto Sans TC Medium" panose="020B0200000000000000" pitchFamily="34" charset="-120"/>
                          <a:ea typeface="Noto Sans TC Medium" panose="020B0200000000000000" pitchFamily="34" charset="-120"/>
                        </a:rPr>
                        <a:t>就診人數比例</a:t>
                      </a:r>
                    </a:p>
                  </a:txBody>
                  <a:tcPr>
                    <a:lnL w="19050" cap="flat" cmpd="sng" algn="ctr">
                      <a:solidFill>
                        <a:schemeClr val="tx2">
                          <a:lumMod val="40000"/>
                          <a:lumOff val="60000"/>
                        </a:schemeClr>
                      </a:solidFill>
                      <a:prstDash val="solid"/>
                      <a:round/>
                      <a:headEnd type="none" w="med" len="med"/>
                      <a:tailEnd type="none" w="med" len="med"/>
                    </a:lnL>
                    <a:lnB w="19050" cap="flat" cmpd="sng" algn="ctr">
                      <a:solidFill>
                        <a:schemeClr val="tx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224065173"/>
                  </a:ext>
                </a:extLst>
              </a:tr>
              <a:tr h="370840">
                <a:tc>
                  <a:txBody>
                    <a:bodyPr/>
                    <a:lstStyle/>
                    <a:p>
                      <a:pPr algn="ctr"/>
                      <a:r>
                        <a:rPr lang="en-US" altLang="zh-TW" dirty="0">
                          <a:latin typeface="Times New Roman" panose="02020603050405020304" pitchFamily="18" charset="0"/>
                          <a:cs typeface="Times New Roman" panose="02020603050405020304" pitchFamily="18" charset="0"/>
                        </a:rPr>
                        <a:t>A</a:t>
                      </a:r>
                      <a:endParaRPr lang="zh-TW" altLang="en-US" dirty="0">
                        <a:latin typeface="Times New Roman" panose="02020603050405020304" pitchFamily="18" charset="0"/>
                        <a:cs typeface="Times New Roman" panose="02020603050405020304" pitchFamily="18" charset="0"/>
                      </a:endParaRPr>
                    </a:p>
                  </a:txBody>
                  <a:tcPr>
                    <a:lnR w="19050" cap="flat" cmpd="sng" algn="ctr">
                      <a:solidFill>
                        <a:schemeClr val="tx2">
                          <a:lumMod val="40000"/>
                          <a:lumOff val="60000"/>
                        </a:schemeClr>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noFill/>
                  </a:tcPr>
                </a:tc>
                <a:tc>
                  <a:txBody>
                    <a:bodyPr/>
                    <a:lstStyle/>
                    <a:p>
                      <a:pPr algn="ctr"/>
                      <a:r>
                        <a:rPr lang="en-US" altLang="zh-TW" dirty="0">
                          <a:latin typeface="Times New Roman" panose="02020603050405020304" pitchFamily="18" charset="0"/>
                          <a:cs typeface="Times New Roman" panose="02020603050405020304" pitchFamily="18" charset="0"/>
                        </a:rPr>
                        <a:t>300</a:t>
                      </a:r>
                      <a:endParaRPr lang="zh-TW" altLang="en-US" dirty="0">
                        <a:latin typeface="Times New Roman" panose="02020603050405020304" pitchFamily="18" charset="0"/>
                        <a:cs typeface="Times New Roman" panose="02020603050405020304" pitchFamily="18" charset="0"/>
                      </a:endParaRPr>
                    </a:p>
                  </a:txBody>
                  <a:tcPr>
                    <a:lnL w="19050" cap="flat" cmpd="sng" algn="ctr">
                      <a:solidFill>
                        <a:schemeClr val="tx2">
                          <a:lumMod val="40000"/>
                          <a:lumOff val="60000"/>
                        </a:schemeClr>
                      </a:solidFill>
                      <a:prstDash val="solid"/>
                      <a:round/>
                      <a:headEnd type="none" w="med" len="med"/>
                      <a:tailEnd type="none" w="med" len="med"/>
                    </a:lnL>
                    <a:lnR w="19050" cap="flat" cmpd="sng" algn="ctr">
                      <a:solidFill>
                        <a:schemeClr val="tx2">
                          <a:lumMod val="40000"/>
                          <a:lumOff val="60000"/>
                        </a:schemeClr>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noFill/>
                  </a:tcPr>
                </a:tc>
                <a:tc>
                  <a:txBody>
                    <a:bodyPr/>
                    <a:lstStyle/>
                    <a:p>
                      <a:pPr algn="ctr"/>
                      <a:r>
                        <a:rPr lang="en-US" altLang="zh-TW" dirty="0">
                          <a:latin typeface="Times New Roman" panose="02020603050405020304" pitchFamily="18" charset="0"/>
                          <a:cs typeface="Times New Roman" panose="02020603050405020304" pitchFamily="18" charset="0"/>
                        </a:rPr>
                        <a:t>800</a:t>
                      </a:r>
                      <a:endParaRPr lang="zh-TW" altLang="en-US" dirty="0">
                        <a:latin typeface="Times New Roman" panose="02020603050405020304" pitchFamily="18" charset="0"/>
                        <a:cs typeface="Times New Roman" panose="02020603050405020304" pitchFamily="18" charset="0"/>
                      </a:endParaRPr>
                    </a:p>
                  </a:txBody>
                  <a:tcPr>
                    <a:lnL w="19050" cap="flat" cmpd="sng" algn="ctr">
                      <a:solidFill>
                        <a:schemeClr val="tx2">
                          <a:lumMod val="40000"/>
                          <a:lumOff val="60000"/>
                        </a:schemeClr>
                      </a:solidFill>
                      <a:prstDash val="solid"/>
                      <a:round/>
                      <a:headEnd type="none" w="med" len="med"/>
                      <a:tailEnd type="none" w="med" len="med"/>
                    </a:lnL>
                    <a:lnR w="19050" cap="flat" cmpd="sng" algn="ctr">
                      <a:solidFill>
                        <a:schemeClr val="tx2">
                          <a:lumMod val="40000"/>
                          <a:lumOff val="60000"/>
                        </a:schemeClr>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noFill/>
                  </a:tcPr>
                </a:tc>
                <a:tc>
                  <a:txBody>
                    <a:bodyPr/>
                    <a:lstStyle/>
                    <a:p>
                      <a:pPr algn="ctr"/>
                      <a:r>
                        <a:rPr lang="en-US" altLang="zh-TW" dirty="0">
                          <a:latin typeface="Times New Roman" panose="02020603050405020304" pitchFamily="18" charset="0"/>
                          <a:cs typeface="Times New Roman" panose="02020603050405020304" pitchFamily="18" charset="0"/>
                        </a:rPr>
                        <a:t>30000</a:t>
                      </a:r>
                      <a:endParaRPr lang="zh-TW" altLang="en-US" dirty="0">
                        <a:latin typeface="Times New Roman" panose="02020603050405020304" pitchFamily="18" charset="0"/>
                        <a:cs typeface="Times New Roman" panose="02020603050405020304" pitchFamily="18" charset="0"/>
                      </a:endParaRPr>
                    </a:p>
                  </a:txBody>
                  <a:tcPr>
                    <a:lnL w="19050" cap="flat" cmpd="sng" algn="ctr">
                      <a:solidFill>
                        <a:schemeClr val="tx2">
                          <a:lumMod val="40000"/>
                          <a:lumOff val="60000"/>
                        </a:schemeClr>
                      </a:solidFill>
                      <a:prstDash val="solid"/>
                      <a:round/>
                      <a:headEnd type="none" w="med" len="med"/>
                      <a:tailEnd type="none" w="med" len="med"/>
                    </a:lnL>
                    <a:lnR w="19050" cap="flat" cmpd="sng" algn="ctr">
                      <a:solidFill>
                        <a:schemeClr val="tx2">
                          <a:lumMod val="40000"/>
                          <a:lumOff val="60000"/>
                        </a:schemeClr>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noFill/>
                  </a:tcPr>
                </a:tc>
                <a:tc>
                  <a:txBody>
                    <a:bodyPr/>
                    <a:lstStyle/>
                    <a:p>
                      <a:pPr algn="ctr"/>
                      <a:r>
                        <a:rPr lang="en-US" altLang="zh-TW" dirty="0">
                          <a:latin typeface="Times New Roman" panose="02020603050405020304" pitchFamily="18" charset="0"/>
                          <a:cs typeface="Times New Roman" panose="02020603050405020304" pitchFamily="18" charset="0"/>
                        </a:rPr>
                        <a:t>0.027</a:t>
                      </a:r>
                      <a:endParaRPr lang="zh-TW" altLang="en-US" dirty="0">
                        <a:latin typeface="Times New Roman" panose="02020603050405020304" pitchFamily="18" charset="0"/>
                        <a:cs typeface="Times New Roman" panose="02020603050405020304" pitchFamily="18" charset="0"/>
                      </a:endParaRPr>
                    </a:p>
                  </a:txBody>
                  <a:tcPr>
                    <a:lnL w="19050" cap="flat" cmpd="sng" algn="ctr">
                      <a:solidFill>
                        <a:schemeClr val="tx2">
                          <a:lumMod val="40000"/>
                          <a:lumOff val="60000"/>
                        </a:schemeClr>
                      </a:solidFill>
                      <a:prstDash val="solid"/>
                      <a:round/>
                      <a:headEnd type="none" w="med" len="med"/>
                      <a:tailEnd type="none" w="med" len="med"/>
                    </a:lnL>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878523668"/>
                  </a:ext>
                </a:extLst>
              </a:tr>
              <a:tr h="370840">
                <a:tc>
                  <a:txBody>
                    <a:bodyPr/>
                    <a:lstStyle/>
                    <a:p>
                      <a:pPr algn="ctr"/>
                      <a:r>
                        <a:rPr lang="en-US" altLang="zh-TW" dirty="0">
                          <a:latin typeface="Times New Roman" panose="02020603050405020304" pitchFamily="18" charset="0"/>
                          <a:cs typeface="Times New Roman" panose="02020603050405020304" pitchFamily="18" charset="0"/>
                        </a:rPr>
                        <a:t>B</a:t>
                      </a:r>
                      <a:endParaRPr lang="zh-TW" altLang="en-US" dirty="0">
                        <a:latin typeface="Times New Roman" panose="02020603050405020304" pitchFamily="18" charset="0"/>
                        <a:cs typeface="Times New Roman" panose="02020603050405020304" pitchFamily="18" charset="0"/>
                      </a:endParaRPr>
                    </a:p>
                  </a:txBody>
                  <a:tcPr>
                    <a:lnR w="19050" cap="flat" cmpd="sng" algn="ctr">
                      <a:solidFill>
                        <a:schemeClr val="tx2">
                          <a:lumMod val="40000"/>
                          <a:lumOff val="60000"/>
                        </a:schemeClr>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noFill/>
                  </a:tcPr>
                </a:tc>
                <a:tc>
                  <a:txBody>
                    <a:bodyPr/>
                    <a:lstStyle/>
                    <a:p>
                      <a:pPr algn="ctr"/>
                      <a:r>
                        <a:rPr lang="en-US" altLang="zh-TW" dirty="0">
                          <a:latin typeface="Times New Roman" panose="02020603050405020304" pitchFamily="18" charset="0"/>
                          <a:cs typeface="Times New Roman" panose="02020603050405020304" pitchFamily="18" charset="0"/>
                        </a:rPr>
                        <a:t>800</a:t>
                      </a:r>
                      <a:endParaRPr lang="zh-TW" altLang="en-US" dirty="0">
                        <a:latin typeface="Times New Roman" panose="02020603050405020304" pitchFamily="18" charset="0"/>
                        <a:cs typeface="Times New Roman" panose="02020603050405020304" pitchFamily="18" charset="0"/>
                      </a:endParaRPr>
                    </a:p>
                  </a:txBody>
                  <a:tcPr>
                    <a:lnL w="19050" cap="flat" cmpd="sng" algn="ctr">
                      <a:solidFill>
                        <a:schemeClr val="tx2">
                          <a:lumMod val="40000"/>
                          <a:lumOff val="60000"/>
                        </a:schemeClr>
                      </a:solidFill>
                      <a:prstDash val="solid"/>
                      <a:round/>
                      <a:headEnd type="none" w="med" len="med"/>
                      <a:tailEnd type="none" w="med" len="med"/>
                    </a:lnL>
                    <a:lnR w="19050" cap="flat" cmpd="sng" algn="ctr">
                      <a:solidFill>
                        <a:schemeClr val="tx2">
                          <a:lumMod val="40000"/>
                          <a:lumOff val="60000"/>
                        </a:schemeClr>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noFill/>
                  </a:tcPr>
                </a:tc>
                <a:tc>
                  <a:txBody>
                    <a:bodyPr/>
                    <a:lstStyle/>
                    <a:p>
                      <a:pPr algn="ctr"/>
                      <a:r>
                        <a:rPr lang="en-US" altLang="zh-TW" dirty="0">
                          <a:latin typeface="Times New Roman" panose="02020603050405020304" pitchFamily="18" charset="0"/>
                          <a:cs typeface="Times New Roman" panose="02020603050405020304" pitchFamily="18" charset="0"/>
                        </a:rPr>
                        <a:t>800</a:t>
                      </a:r>
                      <a:endParaRPr lang="zh-TW" altLang="en-US" dirty="0">
                        <a:latin typeface="Times New Roman" panose="02020603050405020304" pitchFamily="18" charset="0"/>
                        <a:cs typeface="Times New Roman" panose="02020603050405020304" pitchFamily="18" charset="0"/>
                      </a:endParaRPr>
                    </a:p>
                  </a:txBody>
                  <a:tcPr>
                    <a:lnL w="19050" cap="flat" cmpd="sng" algn="ctr">
                      <a:solidFill>
                        <a:schemeClr val="tx2">
                          <a:lumMod val="40000"/>
                          <a:lumOff val="60000"/>
                        </a:schemeClr>
                      </a:solidFill>
                      <a:prstDash val="solid"/>
                      <a:round/>
                      <a:headEnd type="none" w="med" len="med"/>
                      <a:tailEnd type="none" w="med" len="med"/>
                    </a:lnL>
                    <a:lnR w="19050" cap="flat" cmpd="sng" algn="ctr">
                      <a:solidFill>
                        <a:schemeClr val="tx2">
                          <a:lumMod val="40000"/>
                          <a:lumOff val="60000"/>
                        </a:schemeClr>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noFill/>
                  </a:tcPr>
                </a:tc>
                <a:tc>
                  <a:txBody>
                    <a:bodyPr/>
                    <a:lstStyle/>
                    <a:p>
                      <a:pPr algn="ctr"/>
                      <a:r>
                        <a:rPr lang="en-US" altLang="zh-TW" dirty="0">
                          <a:latin typeface="Times New Roman" panose="02020603050405020304" pitchFamily="18" charset="0"/>
                          <a:cs typeface="Times New Roman" panose="02020603050405020304" pitchFamily="18" charset="0"/>
                        </a:rPr>
                        <a:t>15000</a:t>
                      </a:r>
                      <a:endParaRPr lang="zh-TW" altLang="en-US" dirty="0">
                        <a:latin typeface="Times New Roman" panose="02020603050405020304" pitchFamily="18" charset="0"/>
                        <a:cs typeface="Times New Roman" panose="02020603050405020304" pitchFamily="18" charset="0"/>
                      </a:endParaRPr>
                    </a:p>
                  </a:txBody>
                  <a:tcPr>
                    <a:lnL w="19050" cap="flat" cmpd="sng" algn="ctr">
                      <a:solidFill>
                        <a:schemeClr val="tx2">
                          <a:lumMod val="40000"/>
                          <a:lumOff val="60000"/>
                        </a:schemeClr>
                      </a:solidFill>
                      <a:prstDash val="solid"/>
                      <a:round/>
                      <a:headEnd type="none" w="med" len="med"/>
                      <a:tailEnd type="none" w="med" len="med"/>
                    </a:lnL>
                    <a:lnR w="19050" cap="flat" cmpd="sng" algn="ctr">
                      <a:solidFill>
                        <a:schemeClr val="tx2">
                          <a:lumMod val="40000"/>
                          <a:lumOff val="60000"/>
                        </a:schemeClr>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noFill/>
                  </a:tcPr>
                </a:tc>
                <a:tc>
                  <a:txBody>
                    <a:bodyPr/>
                    <a:lstStyle/>
                    <a:p>
                      <a:pPr algn="ctr"/>
                      <a:r>
                        <a:rPr lang="en-US" altLang="zh-TW" dirty="0">
                          <a:latin typeface="Times New Roman" panose="02020603050405020304" pitchFamily="18" charset="0"/>
                          <a:cs typeface="Times New Roman" panose="02020603050405020304" pitchFamily="18" charset="0"/>
                        </a:rPr>
                        <a:t>0.053</a:t>
                      </a:r>
                      <a:endParaRPr lang="zh-TW" altLang="en-US" dirty="0">
                        <a:latin typeface="Times New Roman" panose="02020603050405020304" pitchFamily="18" charset="0"/>
                        <a:cs typeface="Times New Roman" panose="02020603050405020304" pitchFamily="18" charset="0"/>
                      </a:endParaRPr>
                    </a:p>
                  </a:txBody>
                  <a:tcPr>
                    <a:lnL w="19050" cap="flat" cmpd="sng" algn="ctr">
                      <a:solidFill>
                        <a:schemeClr val="tx2">
                          <a:lumMod val="40000"/>
                          <a:lumOff val="60000"/>
                        </a:schemeClr>
                      </a:solidFill>
                      <a:prstDash val="solid"/>
                      <a:round/>
                      <a:headEnd type="none" w="med" len="med"/>
                      <a:tailEnd type="none" w="med" len="med"/>
                    </a:lnL>
                    <a:lnT w="19050" cap="flat" cmpd="sng" algn="ctr">
                      <a:solidFill>
                        <a:schemeClr val="tx2">
                          <a:lumMod val="40000"/>
                          <a:lumOff val="60000"/>
                        </a:schemeClr>
                      </a:solidFill>
                      <a:prstDash val="solid"/>
                      <a:round/>
                      <a:headEnd type="none" w="med" len="med"/>
                      <a:tailEnd type="none" w="med" len="med"/>
                    </a:lnT>
                    <a:noFill/>
                  </a:tcPr>
                </a:tc>
                <a:extLst>
                  <a:ext uri="{0D108BD9-81ED-4DB2-BD59-A6C34878D82A}">
                    <a16:rowId xmlns:a16="http://schemas.microsoft.com/office/drawing/2014/main" val="4219601795"/>
                  </a:ext>
                </a:extLst>
              </a:tr>
            </a:tbl>
          </a:graphicData>
        </a:graphic>
      </p:graphicFrame>
      <p:grpSp>
        <p:nvGrpSpPr>
          <p:cNvPr id="32" name="群組 31">
            <a:extLst>
              <a:ext uri="{FF2B5EF4-FFF2-40B4-BE49-F238E27FC236}">
                <a16:creationId xmlns:a16="http://schemas.microsoft.com/office/drawing/2014/main" id="{79DBAB0C-B915-422F-8DA2-F26D7E7FFD28}"/>
              </a:ext>
            </a:extLst>
          </p:cNvPr>
          <p:cNvGrpSpPr/>
          <p:nvPr/>
        </p:nvGrpSpPr>
        <p:grpSpPr>
          <a:xfrm>
            <a:off x="1396088" y="168164"/>
            <a:ext cx="1620000" cy="540000"/>
            <a:chOff x="1445621" y="191648"/>
            <a:chExt cx="1620000" cy="540000"/>
          </a:xfrm>
          <a:noFill/>
        </p:grpSpPr>
        <p:sp>
          <p:nvSpPr>
            <p:cNvPr id="33" name="圓角矩形 5">
              <a:extLst>
                <a:ext uri="{FF2B5EF4-FFF2-40B4-BE49-F238E27FC236}">
                  <a16:creationId xmlns:a16="http://schemas.microsoft.com/office/drawing/2014/main" id="{732E1ECC-E40C-4DB7-AA46-C7285AA249C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A0FB36A4-4840-4BA0-A2A2-3125D13600E9}"/>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5" name="群組 34">
            <a:extLst>
              <a:ext uri="{FF2B5EF4-FFF2-40B4-BE49-F238E27FC236}">
                <a16:creationId xmlns:a16="http://schemas.microsoft.com/office/drawing/2014/main" id="{D88373BF-1C4F-4A8D-9B4F-702601A43DE1}"/>
              </a:ext>
            </a:extLst>
          </p:cNvPr>
          <p:cNvGrpSpPr/>
          <p:nvPr/>
        </p:nvGrpSpPr>
        <p:grpSpPr>
          <a:xfrm>
            <a:off x="3293321" y="169446"/>
            <a:ext cx="1620000" cy="540000"/>
            <a:chOff x="1445621" y="191648"/>
            <a:chExt cx="1620000" cy="540000"/>
          </a:xfrm>
          <a:solidFill>
            <a:schemeClr val="accent4"/>
          </a:solidFill>
        </p:grpSpPr>
        <p:sp>
          <p:nvSpPr>
            <p:cNvPr id="36" name="圓角矩形 14">
              <a:extLst>
                <a:ext uri="{FF2B5EF4-FFF2-40B4-BE49-F238E27FC236}">
                  <a16:creationId xmlns:a16="http://schemas.microsoft.com/office/drawing/2014/main" id="{813604FC-ACDA-4315-88E2-3612E9AFFDB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1DF78BC2-7505-4B81-BBEE-4B7887F01173}"/>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8" name="群組 37">
            <a:extLst>
              <a:ext uri="{FF2B5EF4-FFF2-40B4-BE49-F238E27FC236}">
                <a16:creationId xmlns:a16="http://schemas.microsoft.com/office/drawing/2014/main" id="{177F6B17-322C-4CF3-8D3B-EFA12BD1215C}"/>
              </a:ext>
            </a:extLst>
          </p:cNvPr>
          <p:cNvGrpSpPr/>
          <p:nvPr/>
        </p:nvGrpSpPr>
        <p:grpSpPr>
          <a:xfrm>
            <a:off x="5190554" y="169446"/>
            <a:ext cx="1620000" cy="540000"/>
            <a:chOff x="1445621" y="191648"/>
            <a:chExt cx="1620000" cy="540000"/>
          </a:xfrm>
          <a:noFill/>
        </p:grpSpPr>
        <p:sp>
          <p:nvSpPr>
            <p:cNvPr id="39" name="圓角矩形 17">
              <a:extLst>
                <a:ext uri="{FF2B5EF4-FFF2-40B4-BE49-F238E27FC236}">
                  <a16:creationId xmlns:a16="http://schemas.microsoft.com/office/drawing/2014/main" id="{DB1F69C3-1F3C-4E3F-915E-849F60C2220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802D2BC2-C300-4C37-A39E-850D770EA240}"/>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1" name="群組 40">
            <a:extLst>
              <a:ext uri="{FF2B5EF4-FFF2-40B4-BE49-F238E27FC236}">
                <a16:creationId xmlns:a16="http://schemas.microsoft.com/office/drawing/2014/main" id="{46B6DB97-7599-4217-85DE-F443430C3019}"/>
              </a:ext>
            </a:extLst>
          </p:cNvPr>
          <p:cNvGrpSpPr/>
          <p:nvPr/>
        </p:nvGrpSpPr>
        <p:grpSpPr>
          <a:xfrm>
            <a:off x="7087787" y="169446"/>
            <a:ext cx="1620000" cy="540000"/>
            <a:chOff x="1445621" y="191648"/>
            <a:chExt cx="1620000" cy="540000"/>
          </a:xfrm>
          <a:noFill/>
        </p:grpSpPr>
        <p:sp>
          <p:nvSpPr>
            <p:cNvPr id="42" name="圓角矩形 20">
              <a:extLst>
                <a:ext uri="{FF2B5EF4-FFF2-40B4-BE49-F238E27FC236}">
                  <a16:creationId xmlns:a16="http://schemas.microsoft.com/office/drawing/2014/main" id="{642AEC3B-B9A9-4C98-B77D-35D9E64DE9D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3" name="文字方塊 42">
              <a:extLst>
                <a:ext uri="{FF2B5EF4-FFF2-40B4-BE49-F238E27FC236}">
                  <a16:creationId xmlns:a16="http://schemas.microsoft.com/office/drawing/2014/main" id="{54FEE96A-C9CE-405F-810F-387E707A20EC}"/>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1142065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509568"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滯後性分析方法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以</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PM2.5</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為例 </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21</a:t>
            </a:fld>
            <a:endParaRPr kumimoji="1" lang="zh-TW" altLang="en-US"/>
          </a:p>
        </p:txBody>
      </p:sp>
      <p:graphicFrame>
        <p:nvGraphicFramePr>
          <p:cNvPr id="27" name="表格 26">
            <a:extLst>
              <a:ext uri="{FF2B5EF4-FFF2-40B4-BE49-F238E27FC236}">
                <a16:creationId xmlns:a16="http://schemas.microsoft.com/office/drawing/2014/main" id="{7F1587C5-C21E-42BB-996C-B4A711DA40AC}"/>
              </a:ext>
            </a:extLst>
          </p:cNvPr>
          <p:cNvGraphicFramePr>
            <a:graphicFrameLocks noGrp="1"/>
          </p:cNvGraphicFramePr>
          <p:nvPr>
            <p:extLst>
              <p:ext uri="{D42A27DB-BD31-4B8C-83A1-F6EECF244321}">
                <p14:modId xmlns:p14="http://schemas.microsoft.com/office/powerpoint/2010/main" val="3836334226"/>
              </p:ext>
            </p:extLst>
          </p:nvPr>
        </p:nvGraphicFramePr>
        <p:xfrm>
          <a:off x="1659845" y="1924701"/>
          <a:ext cx="8872309" cy="3985182"/>
        </p:xfrm>
        <a:graphic>
          <a:graphicData uri="http://schemas.openxmlformats.org/drawingml/2006/table">
            <a:tbl>
              <a:tblPr firstRow="1" bandRow="1">
                <a:tableStyleId>{5C22544A-7EE6-4342-B048-85BDC9FD1C3A}</a:tableStyleId>
              </a:tblPr>
              <a:tblGrid>
                <a:gridCol w="1211247">
                  <a:extLst>
                    <a:ext uri="{9D8B030D-6E8A-4147-A177-3AD203B41FA5}">
                      <a16:colId xmlns:a16="http://schemas.microsoft.com/office/drawing/2014/main" val="68888434"/>
                    </a:ext>
                  </a:extLst>
                </a:gridCol>
                <a:gridCol w="1285647">
                  <a:extLst>
                    <a:ext uri="{9D8B030D-6E8A-4147-A177-3AD203B41FA5}">
                      <a16:colId xmlns:a16="http://schemas.microsoft.com/office/drawing/2014/main" val="2970713698"/>
                    </a:ext>
                  </a:extLst>
                </a:gridCol>
                <a:gridCol w="1459746">
                  <a:extLst>
                    <a:ext uri="{9D8B030D-6E8A-4147-A177-3AD203B41FA5}">
                      <a16:colId xmlns:a16="http://schemas.microsoft.com/office/drawing/2014/main" val="3978849193"/>
                    </a:ext>
                  </a:extLst>
                </a:gridCol>
                <a:gridCol w="3147904">
                  <a:extLst>
                    <a:ext uri="{9D8B030D-6E8A-4147-A177-3AD203B41FA5}">
                      <a16:colId xmlns:a16="http://schemas.microsoft.com/office/drawing/2014/main" val="1421537956"/>
                    </a:ext>
                  </a:extLst>
                </a:gridCol>
                <a:gridCol w="1767765">
                  <a:extLst>
                    <a:ext uri="{9D8B030D-6E8A-4147-A177-3AD203B41FA5}">
                      <a16:colId xmlns:a16="http://schemas.microsoft.com/office/drawing/2014/main" val="254965668"/>
                    </a:ext>
                  </a:extLst>
                </a:gridCol>
              </a:tblGrid>
              <a:tr h="442798">
                <a:tc>
                  <a:txBody>
                    <a:bodyPr/>
                    <a:lstStyle/>
                    <a:p>
                      <a:pPr algn="ctr" fontAlgn="ctr"/>
                      <a:r>
                        <a:rPr lang="en-US" sz="2000" b="1"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region</a:t>
                      </a:r>
                    </a:p>
                  </a:txBody>
                  <a:tcPr marL="7620" marR="7620" marT="7620" marB="0" anchor="ctr">
                    <a:lnL w="12700" cmpd="sng">
                      <a:noFill/>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000" b="1"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year</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000" b="1"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week</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000" b="1" i="0" u="none" strike="noStrike" dirty="0" err="1">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case_per_capita</a:t>
                      </a:r>
                      <a:r>
                        <a:rPr lang="en-US" sz="2000" b="1"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000" b="1"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PM2.5</a:t>
                      </a:r>
                    </a:p>
                  </a:txBody>
                  <a:tcPr marL="7620" marR="7620" marT="7620" marB="0" anchor="ctr">
                    <a:lnL w="19050" cap="flat" cmpd="sng" algn="ctr">
                      <a:noFill/>
                      <a:prstDash val="solid"/>
                      <a:round/>
                      <a:headEnd type="none" w="med" len="med"/>
                      <a:tailEnd type="none" w="med" len="med"/>
                    </a:lnL>
                    <a:lnR w="12700" cmpd="sng">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3184617"/>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198.22</a:t>
                      </a:r>
                    </a:p>
                  </a:txBody>
                  <a:tcPr marL="7620" marR="7620" marT="7620" marB="0" anchor="ctr">
                    <a:lnL w="19050" cap="flat" cmpd="sng" algn="ctr">
                      <a:noFill/>
                      <a:prstDash val="solid"/>
                      <a:round/>
                      <a:headEnd type="none" w="med" len="med"/>
                      <a:tailEnd type="none" w="med" len="med"/>
                    </a:lnL>
                    <a:lnR w="12700" cmpd="sng">
                      <a:noFill/>
                    </a:lnR>
                    <a:lnT w="19050" cap="flat" cmpd="sng" algn="ctr">
                      <a:solidFill>
                        <a:schemeClr val="tx2">
                          <a:lumMod val="40000"/>
                          <a:lumOff val="6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648459"/>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6.38</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162.66</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126745"/>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179.76</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554685"/>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6.26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136.08</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7952352"/>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6.46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106.38</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184029"/>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9.33</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257.3</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029353"/>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157.54</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356741"/>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7.26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241.52</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7280363"/>
                  </a:ext>
                </a:extLst>
              </a:tr>
            </a:tbl>
          </a:graphicData>
        </a:graphic>
      </p:graphicFrame>
      <p:grpSp>
        <p:nvGrpSpPr>
          <p:cNvPr id="28" name="群組 27">
            <a:extLst>
              <a:ext uri="{FF2B5EF4-FFF2-40B4-BE49-F238E27FC236}">
                <a16:creationId xmlns:a16="http://schemas.microsoft.com/office/drawing/2014/main" id="{EB95CC7E-DCB5-4C4D-AA67-B39F37900297}"/>
              </a:ext>
            </a:extLst>
          </p:cNvPr>
          <p:cNvGrpSpPr/>
          <p:nvPr/>
        </p:nvGrpSpPr>
        <p:grpSpPr>
          <a:xfrm>
            <a:off x="1396088" y="168164"/>
            <a:ext cx="1620000" cy="540000"/>
            <a:chOff x="1445621" y="191648"/>
            <a:chExt cx="1620000" cy="540000"/>
          </a:xfrm>
          <a:noFill/>
        </p:grpSpPr>
        <p:sp>
          <p:nvSpPr>
            <p:cNvPr id="29" name="圓角矩形 5">
              <a:extLst>
                <a:ext uri="{FF2B5EF4-FFF2-40B4-BE49-F238E27FC236}">
                  <a16:creationId xmlns:a16="http://schemas.microsoft.com/office/drawing/2014/main" id="{898B1DAC-E1DA-4FE6-9293-06B5602465E0}"/>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FAB3D23B-BF12-4BD3-9781-15DAB03D6857}"/>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1" name="群組 30">
            <a:extLst>
              <a:ext uri="{FF2B5EF4-FFF2-40B4-BE49-F238E27FC236}">
                <a16:creationId xmlns:a16="http://schemas.microsoft.com/office/drawing/2014/main" id="{5F7A7C5A-BA62-481E-8A15-96D2018E56D8}"/>
              </a:ext>
            </a:extLst>
          </p:cNvPr>
          <p:cNvGrpSpPr/>
          <p:nvPr/>
        </p:nvGrpSpPr>
        <p:grpSpPr>
          <a:xfrm>
            <a:off x="3293321" y="169446"/>
            <a:ext cx="1620000" cy="540000"/>
            <a:chOff x="1445621" y="191648"/>
            <a:chExt cx="1620000" cy="540000"/>
          </a:xfrm>
          <a:solidFill>
            <a:schemeClr val="accent4"/>
          </a:solidFill>
        </p:grpSpPr>
        <p:sp>
          <p:nvSpPr>
            <p:cNvPr id="32" name="圓角矩形 14">
              <a:extLst>
                <a:ext uri="{FF2B5EF4-FFF2-40B4-BE49-F238E27FC236}">
                  <a16:creationId xmlns:a16="http://schemas.microsoft.com/office/drawing/2014/main" id="{B8DBCD3A-07B1-4DEA-A39E-0C24AB62B40F}"/>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F3D8D800-81BD-4B90-AF34-C35B59EEC430}"/>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4" name="群組 33">
            <a:extLst>
              <a:ext uri="{FF2B5EF4-FFF2-40B4-BE49-F238E27FC236}">
                <a16:creationId xmlns:a16="http://schemas.microsoft.com/office/drawing/2014/main" id="{9BBDC743-85AC-499B-93AF-A2F4158E0555}"/>
              </a:ext>
            </a:extLst>
          </p:cNvPr>
          <p:cNvGrpSpPr/>
          <p:nvPr/>
        </p:nvGrpSpPr>
        <p:grpSpPr>
          <a:xfrm>
            <a:off x="5190554" y="169446"/>
            <a:ext cx="1620000" cy="540000"/>
            <a:chOff x="1445621" y="191648"/>
            <a:chExt cx="1620000" cy="540000"/>
          </a:xfrm>
          <a:noFill/>
        </p:grpSpPr>
        <p:sp>
          <p:nvSpPr>
            <p:cNvPr id="35" name="圓角矩形 17">
              <a:extLst>
                <a:ext uri="{FF2B5EF4-FFF2-40B4-BE49-F238E27FC236}">
                  <a16:creationId xmlns:a16="http://schemas.microsoft.com/office/drawing/2014/main" id="{686E40AC-C454-4CD5-BD71-7566B6F23BF0}"/>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C3DF5509-1FF6-4264-B364-D3BE4D527D24}"/>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7" name="群組 36">
            <a:extLst>
              <a:ext uri="{FF2B5EF4-FFF2-40B4-BE49-F238E27FC236}">
                <a16:creationId xmlns:a16="http://schemas.microsoft.com/office/drawing/2014/main" id="{450FA69C-946A-4B34-8902-FB8F81600826}"/>
              </a:ext>
            </a:extLst>
          </p:cNvPr>
          <p:cNvGrpSpPr/>
          <p:nvPr/>
        </p:nvGrpSpPr>
        <p:grpSpPr>
          <a:xfrm>
            <a:off x="7087787" y="169446"/>
            <a:ext cx="1620000" cy="540000"/>
            <a:chOff x="1445621" y="191648"/>
            <a:chExt cx="1620000" cy="540000"/>
          </a:xfrm>
          <a:noFill/>
        </p:grpSpPr>
        <p:sp>
          <p:nvSpPr>
            <p:cNvPr id="38" name="圓角矩形 20">
              <a:extLst>
                <a:ext uri="{FF2B5EF4-FFF2-40B4-BE49-F238E27FC236}">
                  <a16:creationId xmlns:a16="http://schemas.microsoft.com/office/drawing/2014/main" id="{0D179063-7428-43B8-BFD2-F8217D33A70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FBFAB87A-B971-4602-854A-C10D86EF9178}"/>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2088412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509568"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滯後性分析方法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以</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PM2.5</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為例 </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22</a:t>
            </a:fld>
            <a:endParaRPr kumimoji="1" lang="zh-TW" altLang="en-US"/>
          </a:p>
        </p:txBody>
      </p:sp>
      <p:graphicFrame>
        <p:nvGraphicFramePr>
          <p:cNvPr id="27" name="表格 26">
            <a:extLst>
              <a:ext uri="{FF2B5EF4-FFF2-40B4-BE49-F238E27FC236}">
                <a16:creationId xmlns:a16="http://schemas.microsoft.com/office/drawing/2014/main" id="{7F1587C5-C21E-42BB-996C-B4A711DA40AC}"/>
              </a:ext>
            </a:extLst>
          </p:cNvPr>
          <p:cNvGraphicFramePr>
            <a:graphicFrameLocks noGrp="1"/>
          </p:cNvGraphicFramePr>
          <p:nvPr>
            <p:extLst>
              <p:ext uri="{D42A27DB-BD31-4B8C-83A1-F6EECF244321}">
                <p14:modId xmlns:p14="http://schemas.microsoft.com/office/powerpoint/2010/main" val="3253982610"/>
              </p:ext>
            </p:extLst>
          </p:nvPr>
        </p:nvGraphicFramePr>
        <p:xfrm>
          <a:off x="1659845" y="1924701"/>
          <a:ext cx="8872309" cy="4427980"/>
        </p:xfrm>
        <a:graphic>
          <a:graphicData uri="http://schemas.openxmlformats.org/drawingml/2006/table">
            <a:tbl>
              <a:tblPr firstRow="1" bandRow="1">
                <a:tableStyleId>{5C22544A-7EE6-4342-B048-85BDC9FD1C3A}</a:tableStyleId>
              </a:tblPr>
              <a:tblGrid>
                <a:gridCol w="1211247">
                  <a:extLst>
                    <a:ext uri="{9D8B030D-6E8A-4147-A177-3AD203B41FA5}">
                      <a16:colId xmlns:a16="http://schemas.microsoft.com/office/drawing/2014/main" val="68888434"/>
                    </a:ext>
                  </a:extLst>
                </a:gridCol>
                <a:gridCol w="1285647">
                  <a:extLst>
                    <a:ext uri="{9D8B030D-6E8A-4147-A177-3AD203B41FA5}">
                      <a16:colId xmlns:a16="http://schemas.microsoft.com/office/drawing/2014/main" val="2970713698"/>
                    </a:ext>
                  </a:extLst>
                </a:gridCol>
                <a:gridCol w="1459746">
                  <a:extLst>
                    <a:ext uri="{9D8B030D-6E8A-4147-A177-3AD203B41FA5}">
                      <a16:colId xmlns:a16="http://schemas.microsoft.com/office/drawing/2014/main" val="3978849193"/>
                    </a:ext>
                  </a:extLst>
                </a:gridCol>
                <a:gridCol w="3147904">
                  <a:extLst>
                    <a:ext uri="{9D8B030D-6E8A-4147-A177-3AD203B41FA5}">
                      <a16:colId xmlns:a16="http://schemas.microsoft.com/office/drawing/2014/main" val="1421537956"/>
                    </a:ext>
                  </a:extLst>
                </a:gridCol>
                <a:gridCol w="1767765">
                  <a:extLst>
                    <a:ext uri="{9D8B030D-6E8A-4147-A177-3AD203B41FA5}">
                      <a16:colId xmlns:a16="http://schemas.microsoft.com/office/drawing/2014/main" val="254965668"/>
                    </a:ext>
                  </a:extLst>
                </a:gridCol>
              </a:tblGrid>
              <a:tr h="442798">
                <a:tc>
                  <a:txBody>
                    <a:bodyPr/>
                    <a:lstStyle/>
                    <a:p>
                      <a:pPr algn="ctr" fontAlgn="ctr"/>
                      <a:r>
                        <a:rPr lang="en-US" sz="2000" b="1"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region</a:t>
                      </a:r>
                    </a:p>
                  </a:txBody>
                  <a:tcPr marL="7620" marR="7620" marT="7620" marB="0" anchor="ctr">
                    <a:lnL w="12700" cmpd="sng">
                      <a:noFill/>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000" b="1"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year</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000" b="1"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week</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000" b="1" i="0" u="none" strike="noStrike" dirty="0" err="1">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case_per_capita</a:t>
                      </a:r>
                      <a:r>
                        <a:rPr lang="en-US" sz="2000" b="1"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000" b="1"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PM2.5</a:t>
                      </a:r>
                    </a:p>
                  </a:txBody>
                  <a:tcPr marL="7620" marR="7620" marT="7620" marB="0" anchor="ctr">
                    <a:lnL w="19050" cap="flat" cmpd="sng" algn="ctr">
                      <a:noFill/>
                      <a:prstDash val="solid"/>
                      <a:round/>
                      <a:headEnd type="none" w="med" len="med"/>
                      <a:tailEnd type="none" w="med" len="med"/>
                    </a:lnL>
                    <a:lnR w="12700" cmpd="sng">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3184617"/>
                  </a:ext>
                </a:extLst>
              </a:tr>
              <a:tr h="442798">
                <a:tc>
                  <a:txBody>
                    <a:bodyPr/>
                    <a:lstStyle/>
                    <a:p>
                      <a:pPr algn="ctr" fontAlgn="ctr"/>
                      <a:r>
                        <a:rPr lang="zh-TW" altLang="en-US" sz="2000" b="1" i="0" u="none" strike="sng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sng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sng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sng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7620" marR="7620" marT="7620" marB="0" anchor="ctr">
                    <a:lnL w="19050" cap="flat" cmpd="sng" algn="ctr">
                      <a:noFill/>
                      <a:prstDash val="solid"/>
                      <a:round/>
                      <a:headEnd type="none" w="med" len="med"/>
                      <a:tailEnd type="none" w="med" len="med"/>
                    </a:lnL>
                    <a:lnR w="12700" cmpd="sng">
                      <a:noFill/>
                    </a:lnR>
                    <a:lnT w="19050" cap="flat" cmpd="sng" algn="ctr">
                      <a:solidFill>
                        <a:schemeClr val="tx2">
                          <a:lumMod val="40000"/>
                          <a:lumOff val="6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648459"/>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6.38</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198.22</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126745"/>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162.66</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554685"/>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6.26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179.76</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7952352"/>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6.46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136.08</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184029"/>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9.33</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106.38</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029353"/>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257.3</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356741"/>
                  </a:ext>
                </a:extLst>
              </a:tr>
              <a:tr h="442798">
                <a:tc>
                  <a:txBody>
                    <a:bodyPr/>
                    <a:lstStyle/>
                    <a:p>
                      <a:pPr algn="ctr" fontAlgn="ctr"/>
                      <a:r>
                        <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中彰投</a:t>
                      </a: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2016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7.26</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157.54</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7280363"/>
                  </a:ext>
                </a:extLst>
              </a:tr>
              <a:tr h="442798">
                <a:tc>
                  <a:txBody>
                    <a:bodyPr/>
                    <a:lstStyle/>
                    <a:p>
                      <a:pPr algn="ctr" fontAlgn="ctr"/>
                      <a:r>
                        <a:rPr lang="en-US" altLang="zh-TW"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rPr>
                        <a:t>-</a:t>
                      </a:r>
                      <a:endParaRPr lang="zh-TW" altLang="en-US" sz="2000" b="1" i="0" u="none" strike="noStrike" dirty="0">
                        <a:solidFill>
                          <a:srgbClr val="000000"/>
                        </a:solidFill>
                        <a:effectLst/>
                        <a:latin typeface="Noto Sans TC Medium" panose="020B0200000000000000" pitchFamily="34" charset="-120"/>
                        <a:ea typeface="Noto Sans TC Medium" panose="020B0200000000000000" pitchFamily="34" charset="-120"/>
                        <a:cs typeface="Times New Roman" panose="02020603050405020304" pitchFamily="18" charset="0"/>
                      </a:endParaRPr>
                    </a:p>
                  </a:txBody>
                  <a:tcPr marL="7620" marR="7620" marT="7620" marB="0"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TW" sz="2000" b="1" i="0" u="none" strike="sng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241.52</a:t>
                      </a:r>
                    </a:p>
                  </a:txBody>
                  <a:tcPr marL="7620" marR="7620" marT="7620" marB="0"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0836612"/>
                  </a:ext>
                </a:extLst>
              </a:tr>
            </a:tbl>
          </a:graphicData>
        </a:graphic>
      </p:graphicFrame>
      <p:sp>
        <p:nvSpPr>
          <p:cNvPr id="28" name="平行四邊形 27">
            <a:extLst>
              <a:ext uri="{FF2B5EF4-FFF2-40B4-BE49-F238E27FC236}">
                <a16:creationId xmlns:a16="http://schemas.microsoft.com/office/drawing/2014/main" id="{955F3571-23A9-42FC-A074-D75E6C605070}"/>
              </a:ext>
            </a:extLst>
          </p:cNvPr>
          <p:cNvSpPr/>
          <p:nvPr/>
        </p:nvSpPr>
        <p:spPr>
          <a:xfrm>
            <a:off x="2497663" y="3741532"/>
            <a:ext cx="7196674" cy="794317"/>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討論</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PM2.5</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的暴露量與下一週、下兩週</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的就診比例關係</a:t>
            </a:r>
            <a:endPar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29" name="群組 28">
            <a:extLst>
              <a:ext uri="{FF2B5EF4-FFF2-40B4-BE49-F238E27FC236}">
                <a16:creationId xmlns:a16="http://schemas.microsoft.com/office/drawing/2014/main" id="{25E4CF1C-1110-46ED-B94C-DCA1224AA816}"/>
              </a:ext>
            </a:extLst>
          </p:cNvPr>
          <p:cNvGrpSpPr/>
          <p:nvPr/>
        </p:nvGrpSpPr>
        <p:grpSpPr>
          <a:xfrm>
            <a:off x="1396088" y="168164"/>
            <a:ext cx="1620000" cy="540000"/>
            <a:chOff x="1445621" y="191648"/>
            <a:chExt cx="1620000" cy="540000"/>
          </a:xfrm>
          <a:noFill/>
        </p:grpSpPr>
        <p:sp>
          <p:nvSpPr>
            <p:cNvPr id="30" name="圓角矩形 5">
              <a:extLst>
                <a:ext uri="{FF2B5EF4-FFF2-40B4-BE49-F238E27FC236}">
                  <a16:creationId xmlns:a16="http://schemas.microsoft.com/office/drawing/2014/main" id="{39DF2B80-5DD9-4590-B26B-557AC3492A8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70AFBD7D-F361-4D98-989B-4F0B882FEE94}"/>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2" name="群組 31">
            <a:extLst>
              <a:ext uri="{FF2B5EF4-FFF2-40B4-BE49-F238E27FC236}">
                <a16:creationId xmlns:a16="http://schemas.microsoft.com/office/drawing/2014/main" id="{50FD20DD-02F3-4584-A59F-5264F2EF6C19}"/>
              </a:ext>
            </a:extLst>
          </p:cNvPr>
          <p:cNvGrpSpPr/>
          <p:nvPr/>
        </p:nvGrpSpPr>
        <p:grpSpPr>
          <a:xfrm>
            <a:off x="3293321" y="169446"/>
            <a:ext cx="1620000" cy="540000"/>
            <a:chOff x="1445621" y="191648"/>
            <a:chExt cx="1620000" cy="540000"/>
          </a:xfrm>
          <a:solidFill>
            <a:schemeClr val="accent4"/>
          </a:solidFill>
        </p:grpSpPr>
        <p:sp>
          <p:nvSpPr>
            <p:cNvPr id="33" name="圓角矩形 14">
              <a:extLst>
                <a:ext uri="{FF2B5EF4-FFF2-40B4-BE49-F238E27FC236}">
                  <a16:creationId xmlns:a16="http://schemas.microsoft.com/office/drawing/2014/main" id="{AE881008-5085-4F31-9DC5-36131A3C29B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7877ECFA-ADAB-49DE-99A4-5AD22CEC507A}"/>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5" name="群組 34">
            <a:extLst>
              <a:ext uri="{FF2B5EF4-FFF2-40B4-BE49-F238E27FC236}">
                <a16:creationId xmlns:a16="http://schemas.microsoft.com/office/drawing/2014/main" id="{142BCF23-093A-4C9F-92B8-3B68EE4E51A0}"/>
              </a:ext>
            </a:extLst>
          </p:cNvPr>
          <p:cNvGrpSpPr/>
          <p:nvPr/>
        </p:nvGrpSpPr>
        <p:grpSpPr>
          <a:xfrm>
            <a:off x="5190554" y="169446"/>
            <a:ext cx="1620000" cy="540000"/>
            <a:chOff x="1445621" y="191648"/>
            <a:chExt cx="1620000" cy="540000"/>
          </a:xfrm>
          <a:noFill/>
        </p:grpSpPr>
        <p:sp>
          <p:nvSpPr>
            <p:cNvPr id="36" name="圓角矩形 17">
              <a:extLst>
                <a:ext uri="{FF2B5EF4-FFF2-40B4-BE49-F238E27FC236}">
                  <a16:creationId xmlns:a16="http://schemas.microsoft.com/office/drawing/2014/main" id="{43F3C9D5-2925-422F-BB6D-23B1C199A54E}"/>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D3EECBDC-956B-47A0-8C12-912F6B6C50F2}"/>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8" name="群組 37">
            <a:extLst>
              <a:ext uri="{FF2B5EF4-FFF2-40B4-BE49-F238E27FC236}">
                <a16:creationId xmlns:a16="http://schemas.microsoft.com/office/drawing/2014/main" id="{63785486-6C0B-41D6-AEB5-215973D257BE}"/>
              </a:ext>
            </a:extLst>
          </p:cNvPr>
          <p:cNvGrpSpPr/>
          <p:nvPr/>
        </p:nvGrpSpPr>
        <p:grpSpPr>
          <a:xfrm>
            <a:off x="7087787" y="169446"/>
            <a:ext cx="1620000" cy="540000"/>
            <a:chOff x="1445621" y="191648"/>
            <a:chExt cx="1620000" cy="540000"/>
          </a:xfrm>
          <a:noFill/>
        </p:grpSpPr>
        <p:sp>
          <p:nvSpPr>
            <p:cNvPr id="39" name="圓角矩形 20">
              <a:extLst>
                <a:ext uri="{FF2B5EF4-FFF2-40B4-BE49-F238E27FC236}">
                  <a16:creationId xmlns:a16="http://schemas.microsoft.com/office/drawing/2014/main" id="{036A9774-49D5-4E99-915C-D3B48288FF51}"/>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EDBFA338-DB61-45BC-A9D2-B088F980F833}"/>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205689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493538"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散布圖觀察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各疾病與單一因子</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23</a:t>
            </a:fld>
            <a:endParaRPr kumimoji="1" lang="zh-TW" altLang="en-US"/>
          </a:p>
        </p:txBody>
      </p:sp>
      <p:pic>
        <p:nvPicPr>
          <p:cNvPr id="7" name="圖片 6">
            <a:extLst>
              <a:ext uri="{FF2B5EF4-FFF2-40B4-BE49-F238E27FC236}">
                <a16:creationId xmlns:a16="http://schemas.microsoft.com/office/drawing/2014/main" id="{D62EAE0F-4B7E-4789-8CE2-F6B2B9F104B9}"/>
              </a:ext>
            </a:extLst>
          </p:cNvPr>
          <p:cNvPicPr>
            <a:picLocks noChangeAspect="1"/>
          </p:cNvPicPr>
          <p:nvPr/>
        </p:nvPicPr>
        <p:blipFill>
          <a:blip r:embed="rId4"/>
          <a:stretch>
            <a:fillRect/>
          </a:stretch>
        </p:blipFill>
        <p:spPr>
          <a:xfrm>
            <a:off x="788345" y="1906275"/>
            <a:ext cx="5065086" cy="4341502"/>
          </a:xfrm>
          <a:prstGeom prst="rect">
            <a:avLst/>
          </a:prstGeom>
        </p:spPr>
      </p:pic>
      <p:pic>
        <p:nvPicPr>
          <p:cNvPr id="30" name="圖片 29">
            <a:extLst>
              <a:ext uri="{FF2B5EF4-FFF2-40B4-BE49-F238E27FC236}">
                <a16:creationId xmlns:a16="http://schemas.microsoft.com/office/drawing/2014/main" id="{5EC4947C-F79D-426A-9C83-F00BC1321746}"/>
              </a:ext>
            </a:extLst>
          </p:cNvPr>
          <p:cNvPicPr>
            <a:picLocks noChangeAspect="1"/>
          </p:cNvPicPr>
          <p:nvPr/>
        </p:nvPicPr>
        <p:blipFill>
          <a:blip r:embed="rId5"/>
          <a:stretch>
            <a:fillRect/>
          </a:stretch>
        </p:blipFill>
        <p:spPr>
          <a:xfrm>
            <a:off x="5853431" y="1906275"/>
            <a:ext cx="5065086" cy="4341502"/>
          </a:xfrm>
          <a:prstGeom prst="rect">
            <a:avLst/>
          </a:prstGeom>
        </p:spPr>
      </p:pic>
      <p:grpSp>
        <p:nvGrpSpPr>
          <p:cNvPr id="27" name="群組 26">
            <a:extLst>
              <a:ext uri="{FF2B5EF4-FFF2-40B4-BE49-F238E27FC236}">
                <a16:creationId xmlns:a16="http://schemas.microsoft.com/office/drawing/2014/main" id="{A15E44C6-7EC1-4BEB-BB97-FEC50441F411}"/>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DE871A60-578B-418B-969B-9F7BC63E06E8}"/>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7366A139-B5FB-48D8-A422-F56ED63C9CF3}"/>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1" name="群組 30">
            <a:extLst>
              <a:ext uri="{FF2B5EF4-FFF2-40B4-BE49-F238E27FC236}">
                <a16:creationId xmlns:a16="http://schemas.microsoft.com/office/drawing/2014/main" id="{96CAAE8A-2D1E-47D5-9D88-8C10EC90A8C5}"/>
              </a:ext>
            </a:extLst>
          </p:cNvPr>
          <p:cNvGrpSpPr/>
          <p:nvPr/>
        </p:nvGrpSpPr>
        <p:grpSpPr>
          <a:xfrm>
            <a:off x="3293321" y="169446"/>
            <a:ext cx="1620000" cy="540000"/>
            <a:chOff x="1445621" y="191648"/>
            <a:chExt cx="1620000" cy="540000"/>
          </a:xfrm>
          <a:solidFill>
            <a:schemeClr val="accent4"/>
          </a:solidFill>
        </p:grpSpPr>
        <p:sp>
          <p:nvSpPr>
            <p:cNvPr id="32" name="圓角矩形 14">
              <a:extLst>
                <a:ext uri="{FF2B5EF4-FFF2-40B4-BE49-F238E27FC236}">
                  <a16:creationId xmlns:a16="http://schemas.microsoft.com/office/drawing/2014/main" id="{16644185-06BC-47C9-AE7E-298A5037193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74CF0303-1F78-4842-982A-6A5BB0983241}"/>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4" name="群組 33">
            <a:extLst>
              <a:ext uri="{FF2B5EF4-FFF2-40B4-BE49-F238E27FC236}">
                <a16:creationId xmlns:a16="http://schemas.microsoft.com/office/drawing/2014/main" id="{3D49ABE9-7C24-4BB3-93A5-8DECEFB06B8C}"/>
              </a:ext>
            </a:extLst>
          </p:cNvPr>
          <p:cNvGrpSpPr/>
          <p:nvPr/>
        </p:nvGrpSpPr>
        <p:grpSpPr>
          <a:xfrm>
            <a:off x="5190554" y="169446"/>
            <a:ext cx="1620000" cy="540000"/>
            <a:chOff x="1445621" y="191648"/>
            <a:chExt cx="1620000" cy="540000"/>
          </a:xfrm>
          <a:noFill/>
        </p:grpSpPr>
        <p:sp>
          <p:nvSpPr>
            <p:cNvPr id="35" name="圓角矩形 17">
              <a:extLst>
                <a:ext uri="{FF2B5EF4-FFF2-40B4-BE49-F238E27FC236}">
                  <a16:creationId xmlns:a16="http://schemas.microsoft.com/office/drawing/2014/main" id="{CBD30881-9DDE-42BD-B51B-6BACD88B9E6B}"/>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DDA1A95C-4A7B-4845-B11A-F120429E155C}"/>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7" name="群組 36">
            <a:extLst>
              <a:ext uri="{FF2B5EF4-FFF2-40B4-BE49-F238E27FC236}">
                <a16:creationId xmlns:a16="http://schemas.microsoft.com/office/drawing/2014/main" id="{B9A9D372-31D9-4938-B646-4880AF432DE3}"/>
              </a:ext>
            </a:extLst>
          </p:cNvPr>
          <p:cNvGrpSpPr/>
          <p:nvPr/>
        </p:nvGrpSpPr>
        <p:grpSpPr>
          <a:xfrm>
            <a:off x="7087787" y="169446"/>
            <a:ext cx="1620000" cy="540000"/>
            <a:chOff x="1445621" y="191648"/>
            <a:chExt cx="1620000" cy="540000"/>
          </a:xfrm>
          <a:noFill/>
        </p:grpSpPr>
        <p:sp>
          <p:nvSpPr>
            <p:cNvPr id="38" name="圓角矩形 20">
              <a:extLst>
                <a:ext uri="{FF2B5EF4-FFF2-40B4-BE49-F238E27FC236}">
                  <a16:creationId xmlns:a16="http://schemas.microsoft.com/office/drawing/2014/main" id="{43B6152C-5072-4B12-9D71-4FCAB880E01F}"/>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6F5BADEE-5E9D-469C-A19A-C262B1BAA4C1}"/>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594618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493538"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散布圖觀察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各疾病與單一因子</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24</a:t>
            </a:fld>
            <a:endParaRPr kumimoji="1" lang="zh-TW" altLang="en-US"/>
          </a:p>
        </p:txBody>
      </p:sp>
      <p:pic>
        <p:nvPicPr>
          <p:cNvPr id="27" name="圖片 26">
            <a:extLst>
              <a:ext uri="{FF2B5EF4-FFF2-40B4-BE49-F238E27FC236}">
                <a16:creationId xmlns:a16="http://schemas.microsoft.com/office/drawing/2014/main" id="{3DE22376-A49A-4D51-AD4D-DD10871A39A0}"/>
              </a:ext>
            </a:extLst>
          </p:cNvPr>
          <p:cNvPicPr>
            <a:picLocks noChangeAspect="1"/>
          </p:cNvPicPr>
          <p:nvPr/>
        </p:nvPicPr>
        <p:blipFill>
          <a:blip r:embed="rId4"/>
          <a:stretch>
            <a:fillRect/>
          </a:stretch>
        </p:blipFill>
        <p:spPr>
          <a:xfrm>
            <a:off x="629239" y="1875970"/>
            <a:ext cx="5100440" cy="4371805"/>
          </a:xfrm>
          <a:prstGeom prst="rect">
            <a:avLst/>
          </a:prstGeom>
        </p:spPr>
      </p:pic>
      <p:pic>
        <p:nvPicPr>
          <p:cNvPr id="29" name="圖片 28">
            <a:extLst>
              <a:ext uri="{FF2B5EF4-FFF2-40B4-BE49-F238E27FC236}">
                <a16:creationId xmlns:a16="http://schemas.microsoft.com/office/drawing/2014/main" id="{8490D6A2-0C96-41F4-83C1-C61AE5BEF399}"/>
              </a:ext>
            </a:extLst>
          </p:cNvPr>
          <p:cNvPicPr>
            <a:picLocks noChangeAspect="1"/>
          </p:cNvPicPr>
          <p:nvPr/>
        </p:nvPicPr>
        <p:blipFill>
          <a:blip r:embed="rId5"/>
          <a:stretch>
            <a:fillRect/>
          </a:stretch>
        </p:blipFill>
        <p:spPr>
          <a:xfrm>
            <a:off x="6060379" y="1875970"/>
            <a:ext cx="5100441" cy="4371807"/>
          </a:xfrm>
          <a:prstGeom prst="rect">
            <a:avLst/>
          </a:prstGeom>
        </p:spPr>
      </p:pic>
      <p:sp>
        <p:nvSpPr>
          <p:cNvPr id="31" name="平行四邊形 30">
            <a:extLst>
              <a:ext uri="{FF2B5EF4-FFF2-40B4-BE49-F238E27FC236}">
                <a16:creationId xmlns:a16="http://schemas.microsoft.com/office/drawing/2014/main" id="{024FBEF5-9D2D-4D56-A57D-E624616EF233}"/>
              </a:ext>
            </a:extLst>
          </p:cNvPr>
          <p:cNvSpPr/>
          <p:nvPr/>
        </p:nvSpPr>
        <p:spPr>
          <a:xfrm>
            <a:off x="3064306" y="3642360"/>
            <a:ext cx="5872495" cy="1112520"/>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四種疾病的就診比例與</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PM2.5</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暴露量呈正相關</a:t>
            </a:r>
            <a:endPar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a:p>
            <a:pPr algn="ctr">
              <a:lnSpc>
                <a:spcPct val="150000"/>
              </a:lnSpc>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與上次分析結果相同</a:t>
            </a:r>
            <a:endPar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28" name="群組 27">
            <a:extLst>
              <a:ext uri="{FF2B5EF4-FFF2-40B4-BE49-F238E27FC236}">
                <a16:creationId xmlns:a16="http://schemas.microsoft.com/office/drawing/2014/main" id="{C5A6D411-E429-44DB-9595-9AF78BBA54E7}"/>
              </a:ext>
            </a:extLst>
          </p:cNvPr>
          <p:cNvGrpSpPr/>
          <p:nvPr/>
        </p:nvGrpSpPr>
        <p:grpSpPr>
          <a:xfrm>
            <a:off x="1396088" y="168164"/>
            <a:ext cx="1620000" cy="540000"/>
            <a:chOff x="1445621" y="191648"/>
            <a:chExt cx="1620000" cy="540000"/>
          </a:xfrm>
          <a:noFill/>
        </p:grpSpPr>
        <p:sp>
          <p:nvSpPr>
            <p:cNvPr id="30" name="圓角矩形 5">
              <a:extLst>
                <a:ext uri="{FF2B5EF4-FFF2-40B4-BE49-F238E27FC236}">
                  <a16:creationId xmlns:a16="http://schemas.microsoft.com/office/drawing/2014/main" id="{82BC7673-5824-465A-B827-5B009767660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77FC70AF-704B-466A-BDB2-D6E77F4694F3}"/>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3" name="群組 32">
            <a:extLst>
              <a:ext uri="{FF2B5EF4-FFF2-40B4-BE49-F238E27FC236}">
                <a16:creationId xmlns:a16="http://schemas.microsoft.com/office/drawing/2014/main" id="{29908300-D9D5-497D-B26B-59E2C96CFE6B}"/>
              </a:ext>
            </a:extLst>
          </p:cNvPr>
          <p:cNvGrpSpPr/>
          <p:nvPr/>
        </p:nvGrpSpPr>
        <p:grpSpPr>
          <a:xfrm>
            <a:off x="3293321" y="169446"/>
            <a:ext cx="1620000" cy="540000"/>
            <a:chOff x="1445621" y="191648"/>
            <a:chExt cx="1620000" cy="540000"/>
          </a:xfrm>
          <a:solidFill>
            <a:schemeClr val="accent4"/>
          </a:solidFill>
        </p:grpSpPr>
        <p:sp>
          <p:nvSpPr>
            <p:cNvPr id="34" name="圓角矩形 14">
              <a:extLst>
                <a:ext uri="{FF2B5EF4-FFF2-40B4-BE49-F238E27FC236}">
                  <a16:creationId xmlns:a16="http://schemas.microsoft.com/office/drawing/2014/main" id="{AB4BBF51-8796-4212-B02C-08553FF4679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id="{F16E2DBB-1DA8-4BAE-85B1-8F3884332BA6}"/>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6" name="群組 35">
            <a:extLst>
              <a:ext uri="{FF2B5EF4-FFF2-40B4-BE49-F238E27FC236}">
                <a16:creationId xmlns:a16="http://schemas.microsoft.com/office/drawing/2014/main" id="{DC605BA0-9DBD-4C66-9696-C92211AC09FE}"/>
              </a:ext>
            </a:extLst>
          </p:cNvPr>
          <p:cNvGrpSpPr/>
          <p:nvPr/>
        </p:nvGrpSpPr>
        <p:grpSpPr>
          <a:xfrm>
            <a:off x="5190554" y="169446"/>
            <a:ext cx="1620000" cy="540000"/>
            <a:chOff x="1445621" y="191648"/>
            <a:chExt cx="1620000" cy="540000"/>
          </a:xfrm>
          <a:noFill/>
        </p:grpSpPr>
        <p:sp>
          <p:nvSpPr>
            <p:cNvPr id="37" name="圓角矩形 17">
              <a:extLst>
                <a:ext uri="{FF2B5EF4-FFF2-40B4-BE49-F238E27FC236}">
                  <a16:creationId xmlns:a16="http://schemas.microsoft.com/office/drawing/2014/main" id="{263B6549-095E-4CCE-8693-7F129669D91F}"/>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55C69CDC-D8AF-4315-80AE-25B4DD0C0F43}"/>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9" name="群組 38">
            <a:extLst>
              <a:ext uri="{FF2B5EF4-FFF2-40B4-BE49-F238E27FC236}">
                <a16:creationId xmlns:a16="http://schemas.microsoft.com/office/drawing/2014/main" id="{9D565A9E-680D-4441-A174-472BED1C7BEB}"/>
              </a:ext>
            </a:extLst>
          </p:cNvPr>
          <p:cNvGrpSpPr/>
          <p:nvPr/>
        </p:nvGrpSpPr>
        <p:grpSpPr>
          <a:xfrm>
            <a:off x="7087787" y="169446"/>
            <a:ext cx="1620000" cy="540000"/>
            <a:chOff x="1445621" y="191648"/>
            <a:chExt cx="1620000" cy="540000"/>
          </a:xfrm>
          <a:noFill/>
        </p:grpSpPr>
        <p:sp>
          <p:nvSpPr>
            <p:cNvPr id="40" name="圓角矩形 20">
              <a:extLst>
                <a:ext uri="{FF2B5EF4-FFF2-40B4-BE49-F238E27FC236}">
                  <a16:creationId xmlns:a16="http://schemas.microsoft.com/office/drawing/2014/main" id="{B1AC0773-931E-43C0-80D2-71D7B942DBA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1" name="文字方塊 40">
              <a:extLst>
                <a:ext uri="{FF2B5EF4-FFF2-40B4-BE49-F238E27FC236}">
                  <a16:creationId xmlns:a16="http://schemas.microsoft.com/office/drawing/2014/main" id="{CC5ECF06-40B4-47A8-B12E-251BDA6AC953}"/>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411073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493538"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散布圖觀察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各疾病與單一因子</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25</a:t>
            </a:fld>
            <a:endParaRPr kumimoji="1" lang="zh-TW" altLang="en-US"/>
          </a:p>
        </p:txBody>
      </p:sp>
      <p:pic>
        <p:nvPicPr>
          <p:cNvPr id="7" name="圖片 6">
            <a:extLst>
              <a:ext uri="{FF2B5EF4-FFF2-40B4-BE49-F238E27FC236}">
                <a16:creationId xmlns:a16="http://schemas.microsoft.com/office/drawing/2014/main" id="{E5060308-A2CE-4A93-B7BA-EEF141FC9DAA}"/>
              </a:ext>
            </a:extLst>
          </p:cNvPr>
          <p:cNvPicPr>
            <a:picLocks noChangeAspect="1"/>
          </p:cNvPicPr>
          <p:nvPr/>
        </p:nvPicPr>
        <p:blipFill>
          <a:blip r:embed="rId4"/>
          <a:stretch>
            <a:fillRect/>
          </a:stretch>
        </p:blipFill>
        <p:spPr>
          <a:xfrm>
            <a:off x="902342" y="1997196"/>
            <a:ext cx="4959011" cy="4250581"/>
          </a:xfrm>
          <a:prstGeom prst="rect">
            <a:avLst/>
          </a:prstGeom>
        </p:spPr>
      </p:pic>
      <p:pic>
        <p:nvPicPr>
          <p:cNvPr id="33" name="圖片 32">
            <a:extLst>
              <a:ext uri="{FF2B5EF4-FFF2-40B4-BE49-F238E27FC236}">
                <a16:creationId xmlns:a16="http://schemas.microsoft.com/office/drawing/2014/main" id="{485628CD-2418-42EF-A272-CADB9D6FE3CE}"/>
              </a:ext>
            </a:extLst>
          </p:cNvPr>
          <p:cNvPicPr>
            <a:picLocks noChangeAspect="1"/>
          </p:cNvPicPr>
          <p:nvPr/>
        </p:nvPicPr>
        <p:blipFill>
          <a:blip r:embed="rId5"/>
          <a:stretch>
            <a:fillRect/>
          </a:stretch>
        </p:blipFill>
        <p:spPr>
          <a:xfrm>
            <a:off x="6000554" y="1997197"/>
            <a:ext cx="4796767" cy="4111514"/>
          </a:xfrm>
          <a:prstGeom prst="rect">
            <a:avLst/>
          </a:prstGeom>
        </p:spPr>
      </p:pic>
      <p:grpSp>
        <p:nvGrpSpPr>
          <p:cNvPr id="27" name="群組 26">
            <a:extLst>
              <a:ext uri="{FF2B5EF4-FFF2-40B4-BE49-F238E27FC236}">
                <a16:creationId xmlns:a16="http://schemas.microsoft.com/office/drawing/2014/main" id="{2A17B3D1-B38A-4A4D-B33C-A806933164D7}"/>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19244D28-B9E0-442B-BA1F-EDCF0CB76F1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583DE3D7-20FE-4CB6-AB7B-44604AF58B1F}"/>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0" name="群組 29">
            <a:extLst>
              <a:ext uri="{FF2B5EF4-FFF2-40B4-BE49-F238E27FC236}">
                <a16:creationId xmlns:a16="http://schemas.microsoft.com/office/drawing/2014/main" id="{11C0CEBB-FF5F-4FF0-A1E8-7DD0F1E8932D}"/>
              </a:ext>
            </a:extLst>
          </p:cNvPr>
          <p:cNvGrpSpPr/>
          <p:nvPr/>
        </p:nvGrpSpPr>
        <p:grpSpPr>
          <a:xfrm>
            <a:off x="3293321" y="169446"/>
            <a:ext cx="1620000" cy="540000"/>
            <a:chOff x="1445621" y="191648"/>
            <a:chExt cx="1620000" cy="540000"/>
          </a:xfrm>
          <a:solidFill>
            <a:schemeClr val="accent4"/>
          </a:solidFill>
        </p:grpSpPr>
        <p:sp>
          <p:nvSpPr>
            <p:cNvPr id="31" name="圓角矩形 14">
              <a:extLst>
                <a:ext uri="{FF2B5EF4-FFF2-40B4-BE49-F238E27FC236}">
                  <a16:creationId xmlns:a16="http://schemas.microsoft.com/office/drawing/2014/main" id="{7F8F52E7-9C6E-447E-A676-6D4E7B1407B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F19FD6A9-1ADB-42CB-9CA2-D7C481AA1D29}"/>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4" name="群組 33">
            <a:extLst>
              <a:ext uri="{FF2B5EF4-FFF2-40B4-BE49-F238E27FC236}">
                <a16:creationId xmlns:a16="http://schemas.microsoft.com/office/drawing/2014/main" id="{E72B562E-4DDA-4ADD-9FA7-69227EB48345}"/>
              </a:ext>
            </a:extLst>
          </p:cNvPr>
          <p:cNvGrpSpPr/>
          <p:nvPr/>
        </p:nvGrpSpPr>
        <p:grpSpPr>
          <a:xfrm>
            <a:off x="5190554" y="169446"/>
            <a:ext cx="1620000" cy="540000"/>
            <a:chOff x="1445621" y="191648"/>
            <a:chExt cx="1620000" cy="540000"/>
          </a:xfrm>
          <a:noFill/>
        </p:grpSpPr>
        <p:sp>
          <p:nvSpPr>
            <p:cNvPr id="35" name="圓角矩形 17">
              <a:extLst>
                <a:ext uri="{FF2B5EF4-FFF2-40B4-BE49-F238E27FC236}">
                  <a16:creationId xmlns:a16="http://schemas.microsoft.com/office/drawing/2014/main" id="{FA18B4D7-0119-4086-8E33-A85EC743A51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CAA4A926-AB9C-4FE0-B791-02D4D4FC2A19}"/>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7" name="群組 36">
            <a:extLst>
              <a:ext uri="{FF2B5EF4-FFF2-40B4-BE49-F238E27FC236}">
                <a16:creationId xmlns:a16="http://schemas.microsoft.com/office/drawing/2014/main" id="{857E7AA2-7E39-4830-8503-4AACD1E1F9A9}"/>
              </a:ext>
            </a:extLst>
          </p:cNvPr>
          <p:cNvGrpSpPr/>
          <p:nvPr/>
        </p:nvGrpSpPr>
        <p:grpSpPr>
          <a:xfrm>
            <a:off x="7087787" y="169446"/>
            <a:ext cx="1620000" cy="540000"/>
            <a:chOff x="1445621" y="191648"/>
            <a:chExt cx="1620000" cy="540000"/>
          </a:xfrm>
          <a:noFill/>
        </p:grpSpPr>
        <p:sp>
          <p:nvSpPr>
            <p:cNvPr id="38" name="圓角矩形 20">
              <a:extLst>
                <a:ext uri="{FF2B5EF4-FFF2-40B4-BE49-F238E27FC236}">
                  <a16:creationId xmlns:a16="http://schemas.microsoft.com/office/drawing/2014/main" id="{528503AC-E1C0-48A5-B174-988F4EE0C68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C5ADF497-D402-4C2C-BD87-67EA1B8156EC}"/>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219239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493538"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散布圖觀察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各疾病與單一因子</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26</a:t>
            </a:fld>
            <a:endParaRPr kumimoji="1" lang="zh-TW" altLang="en-US"/>
          </a:p>
        </p:txBody>
      </p:sp>
      <p:pic>
        <p:nvPicPr>
          <p:cNvPr id="27" name="圖片 26">
            <a:extLst>
              <a:ext uri="{FF2B5EF4-FFF2-40B4-BE49-F238E27FC236}">
                <a16:creationId xmlns:a16="http://schemas.microsoft.com/office/drawing/2014/main" id="{047727C0-B05F-48BA-84AE-8440DDD8685D}"/>
              </a:ext>
            </a:extLst>
          </p:cNvPr>
          <p:cNvPicPr>
            <a:picLocks noChangeAspect="1"/>
          </p:cNvPicPr>
          <p:nvPr/>
        </p:nvPicPr>
        <p:blipFill>
          <a:blip r:embed="rId4"/>
          <a:stretch>
            <a:fillRect/>
          </a:stretch>
        </p:blipFill>
        <p:spPr>
          <a:xfrm>
            <a:off x="415062" y="1825119"/>
            <a:ext cx="5380892" cy="4612193"/>
          </a:xfrm>
          <a:prstGeom prst="rect">
            <a:avLst/>
          </a:prstGeom>
        </p:spPr>
      </p:pic>
      <p:pic>
        <p:nvPicPr>
          <p:cNvPr id="29" name="圖片 28">
            <a:extLst>
              <a:ext uri="{FF2B5EF4-FFF2-40B4-BE49-F238E27FC236}">
                <a16:creationId xmlns:a16="http://schemas.microsoft.com/office/drawing/2014/main" id="{CFE4ABD3-C3CB-4AEF-B7E5-92A6D5B9FB9E}"/>
              </a:ext>
            </a:extLst>
          </p:cNvPr>
          <p:cNvPicPr>
            <a:picLocks noChangeAspect="1"/>
          </p:cNvPicPr>
          <p:nvPr/>
        </p:nvPicPr>
        <p:blipFill>
          <a:blip r:embed="rId5"/>
          <a:stretch>
            <a:fillRect/>
          </a:stretch>
        </p:blipFill>
        <p:spPr>
          <a:xfrm>
            <a:off x="5920154" y="1825119"/>
            <a:ext cx="5380892" cy="4612193"/>
          </a:xfrm>
          <a:prstGeom prst="rect">
            <a:avLst/>
          </a:prstGeom>
        </p:spPr>
      </p:pic>
      <p:sp>
        <p:nvSpPr>
          <p:cNvPr id="31" name="平行四邊形 30">
            <a:extLst>
              <a:ext uri="{FF2B5EF4-FFF2-40B4-BE49-F238E27FC236}">
                <a16:creationId xmlns:a16="http://schemas.microsoft.com/office/drawing/2014/main" id="{E8C8E707-BD70-44A5-982B-B5E153CD865E}"/>
              </a:ext>
            </a:extLst>
          </p:cNvPr>
          <p:cNvSpPr/>
          <p:nvPr/>
        </p:nvSpPr>
        <p:spPr>
          <a:xfrm>
            <a:off x="2858320" y="3755241"/>
            <a:ext cx="6123667" cy="751948"/>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四種疾病的就診比例與</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PM2.5</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暴露量關係較分散</a:t>
            </a:r>
            <a:endPar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28" name="群組 27">
            <a:extLst>
              <a:ext uri="{FF2B5EF4-FFF2-40B4-BE49-F238E27FC236}">
                <a16:creationId xmlns:a16="http://schemas.microsoft.com/office/drawing/2014/main" id="{80BEF348-B875-43AF-880D-AEF731F46CBE}"/>
              </a:ext>
            </a:extLst>
          </p:cNvPr>
          <p:cNvGrpSpPr/>
          <p:nvPr/>
        </p:nvGrpSpPr>
        <p:grpSpPr>
          <a:xfrm>
            <a:off x="1396088" y="168164"/>
            <a:ext cx="1620000" cy="540000"/>
            <a:chOff x="1445621" y="191648"/>
            <a:chExt cx="1620000" cy="540000"/>
          </a:xfrm>
          <a:noFill/>
        </p:grpSpPr>
        <p:sp>
          <p:nvSpPr>
            <p:cNvPr id="30" name="圓角矩形 5">
              <a:extLst>
                <a:ext uri="{FF2B5EF4-FFF2-40B4-BE49-F238E27FC236}">
                  <a16:creationId xmlns:a16="http://schemas.microsoft.com/office/drawing/2014/main" id="{51ED882F-B44F-4B6B-B732-E83888EBB2F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93E30BA5-A2C4-4181-B2E0-BBDF2A9C7809}"/>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3" name="群組 32">
            <a:extLst>
              <a:ext uri="{FF2B5EF4-FFF2-40B4-BE49-F238E27FC236}">
                <a16:creationId xmlns:a16="http://schemas.microsoft.com/office/drawing/2014/main" id="{E9E066A3-3B69-4BBA-914D-41BE7FE71028}"/>
              </a:ext>
            </a:extLst>
          </p:cNvPr>
          <p:cNvGrpSpPr/>
          <p:nvPr/>
        </p:nvGrpSpPr>
        <p:grpSpPr>
          <a:xfrm>
            <a:off x="3293321" y="169446"/>
            <a:ext cx="1620000" cy="540000"/>
            <a:chOff x="1445621" y="191648"/>
            <a:chExt cx="1620000" cy="540000"/>
          </a:xfrm>
          <a:solidFill>
            <a:schemeClr val="accent4"/>
          </a:solidFill>
        </p:grpSpPr>
        <p:sp>
          <p:nvSpPr>
            <p:cNvPr id="34" name="圓角矩形 14">
              <a:extLst>
                <a:ext uri="{FF2B5EF4-FFF2-40B4-BE49-F238E27FC236}">
                  <a16:creationId xmlns:a16="http://schemas.microsoft.com/office/drawing/2014/main" id="{0404298D-01DA-4D66-BB1F-87877C88BCE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id="{49B0DECB-7657-4609-A816-685A00D96603}"/>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6" name="群組 35">
            <a:extLst>
              <a:ext uri="{FF2B5EF4-FFF2-40B4-BE49-F238E27FC236}">
                <a16:creationId xmlns:a16="http://schemas.microsoft.com/office/drawing/2014/main" id="{45AB229E-D8F4-426E-B5CD-1F3963162776}"/>
              </a:ext>
            </a:extLst>
          </p:cNvPr>
          <p:cNvGrpSpPr/>
          <p:nvPr/>
        </p:nvGrpSpPr>
        <p:grpSpPr>
          <a:xfrm>
            <a:off x="5190554" y="169446"/>
            <a:ext cx="1620000" cy="540000"/>
            <a:chOff x="1445621" y="191648"/>
            <a:chExt cx="1620000" cy="540000"/>
          </a:xfrm>
          <a:noFill/>
        </p:grpSpPr>
        <p:sp>
          <p:nvSpPr>
            <p:cNvPr id="37" name="圓角矩形 17">
              <a:extLst>
                <a:ext uri="{FF2B5EF4-FFF2-40B4-BE49-F238E27FC236}">
                  <a16:creationId xmlns:a16="http://schemas.microsoft.com/office/drawing/2014/main" id="{B7141D10-E080-46D0-B074-75FCBD58495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15268C93-CD02-4EC9-A703-A5660AA9C74D}"/>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9" name="群組 38">
            <a:extLst>
              <a:ext uri="{FF2B5EF4-FFF2-40B4-BE49-F238E27FC236}">
                <a16:creationId xmlns:a16="http://schemas.microsoft.com/office/drawing/2014/main" id="{489D4C4E-07AD-462F-80BA-E1E8CFBFFEA5}"/>
              </a:ext>
            </a:extLst>
          </p:cNvPr>
          <p:cNvGrpSpPr/>
          <p:nvPr/>
        </p:nvGrpSpPr>
        <p:grpSpPr>
          <a:xfrm>
            <a:off x="7087787" y="169446"/>
            <a:ext cx="1620000" cy="540000"/>
            <a:chOff x="1445621" y="191648"/>
            <a:chExt cx="1620000" cy="540000"/>
          </a:xfrm>
          <a:noFill/>
        </p:grpSpPr>
        <p:sp>
          <p:nvSpPr>
            <p:cNvPr id="40" name="圓角矩形 20">
              <a:extLst>
                <a:ext uri="{FF2B5EF4-FFF2-40B4-BE49-F238E27FC236}">
                  <a16:creationId xmlns:a16="http://schemas.microsoft.com/office/drawing/2014/main" id="{1E6F191D-62D6-4FBE-A4D5-27234A5BCF8B}"/>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1" name="文字方塊 40">
              <a:extLst>
                <a:ext uri="{FF2B5EF4-FFF2-40B4-BE49-F238E27FC236}">
                  <a16:creationId xmlns:a16="http://schemas.microsoft.com/office/drawing/2014/main" id="{18FE86D3-8311-484E-98AF-F1D2535A83AC}"/>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257464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493538"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散布圖觀察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單一疾病與各因子</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27</a:t>
            </a:fld>
            <a:endParaRPr kumimoji="1" lang="zh-TW" altLang="en-US"/>
          </a:p>
        </p:txBody>
      </p:sp>
      <p:pic>
        <p:nvPicPr>
          <p:cNvPr id="7" name="圖片 6">
            <a:extLst>
              <a:ext uri="{FF2B5EF4-FFF2-40B4-BE49-F238E27FC236}">
                <a16:creationId xmlns:a16="http://schemas.microsoft.com/office/drawing/2014/main" id="{EEC4A6FA-288D-45DA-ACEC-315894E64A57}"/>
              </a:ext>
            </a:extLst>
          </p:cNvPr>
          <p:cNvPicPr>
            <a:picLocks noChangeAspect="1"/>
          </p:cNvPicPr>
          <p:nvPr/>
        </p:nvPicPr>
        <p:blipFill>
          <a:blip r:embed="rId4"/>
          <a:stretch>
            <a:fillRect/>
          </a:stretch>
        </p:blipFill>
        <p:spPr>
          <a:xfrm>
            <a:off x="929640" y="1923744"/>
            <a:ext cx="5044704" cy="4324032"/>
          </a:xfrm>
          <a:prstGeom prst="rect">
            <a:avLst/>
          </a:prstGeom>
        </p:spPr>
      </p:pic>
      <p:pic>
        <p:nvPicPr>
          <p:cNvPr id="30" name="圖片 29">
            <a:extLst>
              <a:ext uri="{FF2B5EF4-FFF2-40B4-BE49-F238E27FC236}">
                <a16:creationId xmlns:a16="http://schemas.microsoft.com/office/drawing/2014/main" id="{47548D8A-F4D0-4DA2-81E7-F74974752FAA}"/>
              </a:ext>
            </a:extLst>
          </p:cNvPr>
          <p:cNvPicPr>
            <a:picLocks noChangeAspect="1"/>
          </p:cNvPicPr>
          <p:nvPr/>
        </p:nvPicPr>
        <p:blipFill>
          <a:blip r:embed="rId5"/>
          <a:stretch>
            <a:fillRect/>
          </a:stretch>
        </p:blipFill>
        <p:spPr>
          <a:xfrm>
            <a:off x="5974345" y="1923745"/>
            <a:ext cx="5044704" cy="4324032"/>
          </a:xfrm>
          <a:prstGeom prst="rect">
            <a:avLst/>
          </a:prstGeom>
        </p:spPr>
      </p:pic>
      <p:grpSp>
        <p:nvGrpSpPr>
          <p:cNvPr id="27" name="群組 26">
            <a:extLst>
              <a:ext uri="{FF2B5EF4-FFF2-40B4-BE49-F238E27FC236}">
                <a16:creationId xmlns:a16="http://schemas.microsoft.com/office/drawing/2014/main" id="{260CA739-AC7D-4125-BADA-A1DD34FDA344}"/>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75639E4F-3644-4425-B5D1-E6B374D39C9B}"/>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5C5C9BF-4161-44B5-94C9-D8FE8DEBE5CF}"/>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1" name="群組 30">
            <a:extLst>
              <a:ext uri="{FF2B5EF4-FFF2-40B4-BE49-F238E27FC236}">
                <a16:creationId xmlns:a16="http://schemas.microsoft.com/office/drawing/2014/main" id="{0D3D85EE-5A95-48F5-9412-E813429F0E94}"/>
              </a:ext>
            </a:extLst>
          </p:cNvPr>
          <p:cNvGrpSpPr/>
          <p:nvPr/>
        </p:nvGrpSpPr>
        <p:grpSpPr>
          <a:xfrm>
            <a:off x="3293321" y="169446"/>
            <a:ext cx="1620000" cy="540000"/>
            <a:chOff x="1445621" y="191648"/>
            <a:chExt cx="1620000" cy="540000"/>
          </a:xfrm>
          <a:solidFill>
            <a:schemeClr val="accent4"/>
          </a:solidFill>
        </p:grpSpPr>
        <p:sp>
          <p:nvSpPr>
            <p:cNvPr id="32" name="圓角矩形 14">
              <a:extLst>
                <a:ext uri="{FF2B5EF4-FFF2-40B4-BE49-F238E27FC236}">
                  <a16:creationId xmlns:a16="http://schemas.microsoft.com/office/drawing/2014/main" id="{CD628CB4-6334-47F7-AE82-BA39636E3CC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FE9AD5D3-DE5A-4EA5-9B2B-8443CBFBE6B0}"/>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4" name="群組 33">
            <a:extLst>
              <a:ext uri="{FF2B5EF4-FFF2-40B4-BE49-F238E27FC236}">
                <a16:creationId xmlns:a16="http://schemas.microsoft.com/office/drawing/2014/main" id="{B9DF0A96-62F3-45E4-A8EA-800136F98242}"/>
              </a:ext>
            </a:extLst>
          </p:cNvPr>
          <p:cNvGrpSpPr/>
          <p:nvPr/>
        </p:nvGrpSpPr>
        <p:grpSpPr>
          <a:xfrm>
            <a:off x="5190554" y="169446"/>
            <a:ext cx="1620000" cy="540000"/>
            <a:chOff x="1445621" y="191648"/>
            <a:chExt cx="1620000" cy="540000"/>
          </a:xfrm>
          <a:noFill/>
        </p:grpSpPr>
        <p:sp>
          <p:nvSpPr>
            <p:cNvPr id="35" name="圓角矩形 17">
              <a:extLst>
                <a:ext uri="{FF2B5EF4-FFF2-40B4-BE49-F238E27FC236}">
                  <a16:creationId xmlns:a16="http://schemas.microsoft.com/office/drawing/2014/main" id="{1E1AA685-7CEB-4D24-8E55-E7A3A5FEEA1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6B931B13-092E-4ACC-B301-F008D98B08C8}"/>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7" name="群組 36">
            <a:extLst>
              <a:ext uri="{FF2B5EF4-FFF2-40B4-BE49-F238E27FC236}">
                <a16:creationId xmlns:a16="http://schemas.microsoft.com/office/drawing/2014/main" id="{0A7975BE-BAE5-4B9F-984A-C575B9473C05}"/>
              </a:ext>
            </a:extLst>
          </p:cNvPr>
          <p:cNvGrpSpPr/>
          <p:nvPr/>
        </p:nvGrpSpPr>
        <p:grpSpPr>
          <a:xfrm>
            <a:off x="7087787" y="169446"/>
            <a:ext cx="1620000" cy="540000"/>
            <a:chOff x="1445621" y="191648"/>
            <a:chExt cx="1620000" cy="540000"/>
          </a:xfrm>
          <a:noFill/>
        </p:grpSpPr>
        <p:sp>
          <p:nvSpPr>
            <p:cNvPr id="38" name="圓角矩形 20">
              <a:extLst>
                <a:ext uri="{FF2B5EF4-FFF2-40B4-BE49-F238E27FC236}">
                  <a16:creationId xmlns:a16="http://schemas.microsoft.com/office/drawing/2014/main" id="{B76A316B-5FBE-4A41-8E3E-585A1BC6D91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72104D40-C66A-42CD-A2F1-F7899723D53D}"/>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4249621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493538"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散布圖觀察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各疾病與單一因子</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28</a:t>
            </a:fld>
            <a:endParaRPr kumimoji="1" lang="zh-TW" altLang="en-US"/>
          </a:p>
        </p:txBody>
      </p:sp>
      <p:pic>
        <p:nvPicPr>
          <p:cNvPr id="7" name="圖片 6">
            <a:extLst>
              <a:ext uri="{FF2B5EF4-FFF2-40B4-BE49-F238E27FC236}">
                <a16:creationId xmlns:a16="http://schemas.microsoft.com/office/drawing/2014/main" id="{0002232A-75FC-4FD2-B16E-9B078DEA8A3B}"/>
              </a:ext>
            </a:extLst>
          </p:cNvPr>
          <p:cNvPicPr>
            <a:picLocks noChangeAspect="1"/>
          </p:cNvPicPr>
          <p:nvPr/>
        </p:nvPicPr>
        <p:blipFill>
          <a:blip r:embed="rId4"/>
          <a:stretch>
            <a:fillRect/>
          </a:stretch>
        </p:blipFill>
        <p:spPr>
          <a:xfrm>
            <a:off x="601186" y="1854004"/>
            <a:ext cx="5367682" cy="4600870"/>
          </a:xfrm>
          <a:prstGeom prst="rect">
            <a:avLst/>
          </a:prstGeom>
        </p:spPr>
      </p:pic>
      <p:pic>
        <p:nvPicPr>
          <p:cNvPr id="30" name="圖片 29">
            <a:extLst>
              <a:ext uri="{FF2B5EF4-FFF2-40B4-BE49-F238E27FC236}">
                <a16:creationId xmlns:a16="http://schemas.microsoft.com/office/drawing/2014/main" id="{71A9627F-18F7-4BAC-A7AD-8659D1D6A7F1}"/>
              </a:ext>
            </a:extLst>
          </p:cNvPr>
          <p:cNvPicPr>
            <a:picLocks noChangeAspect="1"/>
          </p:cNvPicPr>
          <p:nvPr/>
        </p:nvPicPr>
        <p:blipFill>
          <a:blip r:embed="rId5"/>
          <a:stretch>
            <a:fillRect/>
          </a:stretch>
        </p:blipFill>
        <p:spPr>
          <a:xfrm>
            <a:off x="6040614" y="1854005"/>
            <a:ext cx="5367682" cy="4600870"/>
          </a:xfrm>
          <a:prstGeom prst="rect">
            <a:avLst/>
          </a:prstGeom>
        </p:spPr>
      </p:pic>
      <p:sp>
        <p:nvSpPr>
          <p:cNvPr id="32" name="平行四邊形 31">
            <a:extLst>
              <a:ext uri="{FF2B5EF4-FFF2-40B4-BE49-F238E27FC236}">
                <a16:creationId xmlns:a16="http://schemas.microsoft.com/office/drawing/2014/main" id="{26298131-9C34-40D0-8097-9FA4DC492B96}"/>
              </a:ext>
            </a:extLst>
          </p:cNvPr>
          <p:cNvSpPr/>
          <p:nvPr/>
        </p:nvSpPr>
        <p:spPr>
          <a:xfrm>
            <a:off x="2371189" y="3429000"/>
            <a:ext cx="7859931" cy="1222915"/>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以過敏性鼻炎為例，一個疾病若和其中一個空汙因子有關</a:t>
            </a:r>
          </a:p>
          <a:p>
            <a:pPr algn="ctr">
              <a:lnSpc>
                <a:spcPct val="150000"/>
              </a:lnSpc>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則和其他空氣因子通常存在正相關的關係，且有程度高低之分</a:t>
            </a:r>
          </a:p>
        </p:txBody>
      </p:sp>
      <p:grpSp>
        <p:nvGrpSpPr>
          <p:cNvPr id="27" name="群組 26">
            <a:extLst>
              <a:ext uri="{FF2B5EF4-FFF2-40B4-BE49-F238E27FC236}">
                <a16:creationId xmlns:a16="http://schemas.microsoft.com/office/drawing/2014/main" id="{FDF6918F-644B-4F3E-B148-438DAC72E3F5}"/>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9F152049-6FFB-4085-8306-9A92F6C96710}"/>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29460EE6-97F0-49E5-A99A-A0F1E1A48027}"/>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1" name="群組 30">
            <a:extLst>
              <a:ext uri="{FF2B5EF4-FFF2-40B4-BE49-F238E27FC236}">
                <a16:creationId xmlns:a16="http://schemas.microsoft.com/office/drawing/2014/main" id="{89A0D08D-828F-4ECC-9428-CA00139241E2}"/>
              </a:ext>
            </a:extLst>
          </p:cNvPr>
          <p:cNvGrpSpPr/>
          <p:nvPr/>
        </p:nvGrpSpPr>
        <p:grpSpPr>
          <a:xfrm>
            <a:off x="3293321" y="169446"/>
            <a:ext cx="1620000" cy="540000"/>
            <a:chOff x="1445621" y="191648"/>
            <a:chExt cx="1620000" cy="540000"/>
          </a:xfrm>
          <a:solidFill>
            <a:schemeClr val="accent4"/>
          </a:solidFill>
        </p:grpSpPr>
        <p:sp>
          <p:nvSpPr>
            <p:cNvPr id="33" name="圓角矩形 14">
              <a:extLst>
                <a:ext uri="{FF2B5EF4-FFF2-40B4-BE49-F238E27FC236}">
                  <a16:creationId xmlns:a16="http://schemas.microsoft.com/office/drawing/2014/main" id="{91539691-13BA-4CD0-9D5B-04C9B78219D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959D2024-5715-402A-B023-605F1E01CE4F}"/>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5" name="群組 34">
            <a:extLst>
              <a:ext uri="{FF2B5EF4-FFF2-40B4-BE49-F238E27FC236}">
                <a16:creationId xmlns:a16="http://schemas.microsoft.com/office/drawing/2014/main" id="{7A5763D7-233B-40F6-A2C3-5CF36CCCC009}"/>
              </a:ext>
            </a:extLst>
          </p:cNvPr>
          <p:cNvGrpSpPr/>
          <p:nvPr/>
        </p:nvGrpSpPr>
        <p:grpSpPr>
          <a:xfrm>
            <a:off x="5190554" y="169446"/>
            <a:ext cx="1620000" cy="540000"/>
            <a:chOff x="1445621" y="191648"/>
            <a:chExt cx="1620000" cy="540000"/>
          </a:xfrm>
          <a:noFill/>
        </p:grpSpPr>
        <p:sp>
          <p:nvSpPr>
            <p:cNvPr id="36" name="圓角矩形 17">
              <a:extLst>
                <a:ext uri="{FF2B5EF4-FFF2-40B4-BE49-F238E27FC236}">
                  <a16:creationId xmlns:a16="http://schemas.microsoft.com/office/drawing/2014/main" id="{90D774C6-7C62-4C59-8453-8DF254803038}"/>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0E6680E2-4875-4FAC-89FB-91447F42B108}"/>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8" name="群組 37">
            <a:extLst>
              <a:ext uri="{FF2B5EF4-FFF2-40B4-BE49-F238E27FC236}">
                <a16:creationId xmlns:a16="http://schemas.microsoft.com/office/drawing/2014/main" id="{D04903DD-A4EE-4C24-B79C-73C3ED57E08D}"/>
              </a:ext>
            </a:extLst>
          </p:cNvPr>
          <p:cNvGrpSpPr/>
          <p:nvPr/>
        </p:nvGrpSpPr>
        <p:grpSpPr>
          <a:xfrm>
            <a:off x="7087787" y="169446"/>
            <a:ext cx="1620000" cy="540000"/>
            <a:chOff x="1445621" y="191648"/>
            <a:chExt cx="1620000" cy="540000"/>
          </a:xfrm>
          <a:noFill/>
        </p:grpSpPr>
        <p:sp>
          <p:nvSpPr>
            <p:cNvPr id="39" name="圓角矩形 20">
              <a:extLst>
                <a:ext uri="{FF2B5EF4-FFF2-40B4-BE49-F238E27FC236}">
                  <a16:creationId xmlns:a16="http://schemas.microsoft.com/office/drawing/2014/main" id="{D8DBDD87-EF19-4D0E-8822-5AD0DBC20E5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3B036D6D-93FD-4011-92A9-0B0091B671D8}"/>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2582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2954655"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空汙因子重要性分析</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29</a:t>
            </a:fld>
            <a:endParaRPr kumimoji="1" lang="zh-TW" altLang="en-US"/>
          </a:p>
        </p:txBody>
      </p:sp>
      <p:sp>
        <p:nvSpPr>
          <p:cNvPr id="28" name="文字方塊 27">
            <a:extLst>
              <a:ext uri="{FF2B5EF4-FFF2-40B4-BE49-F238E27FC236}">
                <a16:creationId xmlns:a16="http://schemas.microsoft.com/office/drawing/2014/main" id="{2BA0ADCE-19C5-4145-84B2-60FAAD1B01C3}"/>
              </a:ext>
            </a:extLst>
          </p:cNvPr>
          <p:cNvSpPr txBox="1"/>
          <p:nvPr/>
        </p:nvSpPr>
        <p:spPr>
          <a:xfrm>
            <a:off x="1058044" y="2087684"/>
            <a:ext cx="10129017" cy="12890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已知過敏性鼻炎、上呼吸道感染、急性支氣管炎、急性鼻竇炎和空汙較相關</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空汙因子對四種疾病存在正相關的關係</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742950" lvl="1" indent="-285750">
              <a:lnSpc>
                <a:spcPct val="150000"/>
              </a:lnSpc>
              <a:buFont typeface="Wingdings" panose="05000000000000000000" pitchFamily="2" charset="2"/>
              <a:buChar char="Ø"/>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 使用</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Random Forest</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分析各空汙因子對於就診比例的重要程度</a:t>
            </a:r>
          </a:p>
        </p:txBody>
      </p:sp>
      <p:pic>
        <p:nvPicPr>
          <p:cNvPr id="29" name="Picture 2" descr="Random Forest Regression. Random Forest Regression is a… | by Chaya | Level  Up Coding">
            <a:extLst>
              <a:ext uri="{FF2B5EF4-FFF2-40B4-BE49-F238E27FC236}">
                <a16:creationId xmlns:a16="http://schemas.microsoft.com/office/drawing/2014/main" id="{65632D30-FCD6-4CCF-8915-A107A0B92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3321" y="3481246"/>
            <a:ext cx="5588635" cy="3232932"/>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群組 26">
            <a:extLst>
              <a:ext uri="{FF2B5EF4-FFF2-40B4-BE49-F238E27FC236}">
                <a16:creationId xmlns:a16="http://schemas.microsoft.com/office/drawing/2014/main" id="{BDE71ACA-08FB-4FB0-B7E2-F189C7471C2C}"/>
              </a:ext>
            </a:extLst>
          </p:cNvPr>
          <p:cNvGrpSpPr/>
          <p:nvPr/>
        </p:nvGrpSpPr>
        <p:grpSpPr>
          <a:xfrm>
            <a:off x="1396088" y="168164"/>
            <a:ext cx="1620000" cy="540000"/>
            <a:chOff x="1445621" y="191648"/>
            <a:chExt cx="1620000" cy="540000"/>
          </a:xfrm>
          <a:noFill/>
        </p:grpSpPr>
        <p:sp>
          <p:nvSpPr>
            <p:cNvPr id="30" name="圓角矩形 5">
              <a:extLst>
                <a:ext uri="{FF2B5EF4-FFF2-40B4-BE49-F238E27FC236}">
                  <a16:creationId xmlns:a16="http://schemas.microsoft.com/office/drawing/2014/main" id="{E118C1A1-9A15-4E1B-86F7-494C2647AE3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7A38B656-42F7-4FCE-ABC5-9D883A38F663}"/>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2" name="群組 31">
            <a:extLst>
              <a:ext uri="{FF2B5EF4-FFF2-40B4-BE49-F238E27FC236}">
                <a16:creationId xmlns:a16="http://schemas.microsoft.com/office/drawing/2014/main" id="{8A5CACC3-510B-4C4C-879F-F705715EF15F}"/>
              </a:ext>
            </a:extLst>
          </p:cNvPr>
          <p:cNvGrpSpPr/>
          <p:nvPr/>
        </p:nvGrpSpPr>
        <p:grpSpPr>
          <a:xfrm>
            <a:off x="3293321" y="169446"/>
            <a:ext cx="1620000" cy="540000"/>
            <a:chOff x="1445621" y="191648"/>
            <a:chExt cx="1620000" cy="540000"/>
          </a:xfrm>
          <a:solidFill>
            <a:schemeClr val="accent4"/>
          </a:solidFill>
        </p:grpSpPr>
        <p:sp>
          <p:nvSpPr>
            <p:cNvPr id="33" name="圓角矩形 14">
              <a:extLst>
                <a:ext uri="{FF2B5EF4-FFF2-40B4-BE49-F238E27FC236}">
                  <a16:creationId xmlns:a16="http://schemas.microsoft.com/office/drawing/2014/main" id="{178F6C78-5DB8-4F91-B6B2-3850E56FC20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0D7E86D8-3A14-49BA-A297-773ADE0E16A0}"/>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5" name="群組 34">
            <a:extLst>
              <a:ext uri="{FF2B5EF4-FFF2-40B4-BE49-F238E27FC236}">
                <a16:creationId xmlns:a16="http://schemas.microsoft.com/office/drawing/2014/main" id="{733BE095-2415-4B90-BFB0-C9ECC12373E1}"/>
              </a:ext>
            </a:extLst>
          </p:cNvPr>
          <p:cNvGrpSpPr/>
          <p:nvPr/>
        </p:nvGrpSpPr>
        <p:grpSpPr>
          <a:xfrm>
            <a:off x="5190554" y="169446"/>
            <a:ext cx="1620000" cy="540000"/>
            <a:chOff x="1445621" y="191648"/>
            <a:chExt cx="1620000" cy="540000"/>
          </a:xfrm>
          <a:noFill/>
        </p:grpSpPr>
        <p:sp>
          <p:nvSpPr>
            <p:cNvPr id="36" name="圓角矩形 17">
              <a:extLst>
                <a:ext uri="{FF2B5EF4-FFF2-40B4-BE49-F238E27FC236}">
                  <a16:creationId xmlns:a16="http://schemas.microsoft.com/office/drawing/2014/main" id="{00349E50-0D27-4001-B63F-40CA00FE2C9B}"/>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84C8264F-2DDA-47A7-B9F0-772C3BF24A93}"/>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8" name="群組 37">
            <a:extLst>
              <a:ext uri="{FF2B5EF4-FFF2-40B4-BE49-F238E27FC236}">
                <a16:creationId xmlns:a16="http://schemas.microsoft.com/office/drawing/2014/main" id="{C25D7E1E-8F36-4ABC-A1D3-192D76B2685F}"/>
              </a:ext>
            </a:extLst>
          </p:cNvPr>
          <p:cNvGrpSpPr/>
          <p:nvPr/>
        </p:nvGrpSpPr>
        <p:grpSpPr>
          <a:xfrm>
            <a:off x="7087787" y="169446"/>
            <a:ext cx="1620000" cy="540000"/>
            <a:chOff x="1445621" y="191648"/>
            <a:chExt cx="1620000" cy="540000"/>
          </a:xfrm>
          <a:noFill/>
        </p:grpSpPr>
        <p:sp>
          <p:nvSpPr>
            <p:cNvPr id="39" name="圓角矩形 20">
              <a:extLst>
                <a:ext uri="{FF2B5EF4-FFF2-40B4-BE49-F238E27FC236}">
                  <a16:creationId xmlns:a16="http://schemas.microsoft.com/office/drawing/2014/main" id="{8F308498-C109-4E79-9DCE-86B49B54AEA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64CB290A-E043-484C-B1AE-87B6E7790FFF}"/>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13172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7C668F2E-129F-90C3-671D-56ACE14BD58B}"/>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850022F-7A6F-53EC-D34C-12A7DCA724C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30" name="圖片 29" descr="一張含有 圖形, 字型, 圓形, 藝術 的圖片&#10;&#10;AI 產生的內容可能不正確。">
            <a:extLst>
              <a:ext uri="{FF2B5EF4-FFF2-40B4-BE49-F238E27FC236}">
                <a16:creationId xmlns:a16="http://schemas.microsoft.com/office/drawing/2014/main" id="{70638253-5AF5-91F5-E7E6-9C6E7D47C6ED}"/>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52" name="圖片 51" descr="一張含有 圖形, 字型, 圓形, 藝術 的圖片&#10;&#10;AI 產生的內容可能不正確。">
            <a:extLst>
              <a:ext uri="{FF2B5EF4-FFF2-40B4-BE49-F238E27FC236}">
                <a16:creationId xmlns:a16="http://schemas.microsoft.com/office/drawing/2014/main" id="{6D4BBBB4-1698-495E-341D-129EC1580346}"/>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54" name="圖片 53" descr="一張含有 字型, 符號, 圖形, 美工圖案 的圖片&#10;&#10;AI 產生的內容可能不正確。">
            <a:extLst>
              <a:ext uri="{FF2B5EF4-FFF2-40B4-BE49-F238E27FC236}">
                <a16:creationId xmlns:a16="http://schemas.microsoft.com/office/drawing/2014/main" id="{26236909-6091-B35C-B8F9-B33B6E6D5929}"/>
              </a:ext>
            </a:extLst>
          </p:cNvPr>
          <p:cNvPicPr>
            <a:picLocks noChangeAspect="1"/>
          </p:cNvPicPr>
          <p:nvPr/>
        </p:nvPicPr>
        <p:blipFill>
          <a:blip r:embed="rId3"/>
          <a:stretch>
            <a:fillRect/>
          </a:stretch>
        </p:blipFill>
        <p:spPr>
          <a:xfrm>
            <a:off x="338044" y="78164"/>
            <a:ext cx="720000" cy="720000"/>
          </a:xfrm>
          <a:prstGeom prst="rect">
            <a:avLst/>
          </a:prstGeom>
        </p:spPr>
      </p:pic>
      <p:pic>
        <p:nvPicPr>
          <p:cNvPr id="55" name="圖片 54" descr="一張含有 圖形, 字型, 圓形, 藝術 的圖片&#10;&#10;AI 產生的內容可能不正確。">
            <a:extLst>
              <a:ext uri="{FF2B5EF4-FFF2-40B4-BE49-F238E27FC236}">
                <a16:creationId xmlns:a16="http://schemas.microsoft.com/office/drawing/2014/main" id="{968CD290-7950-C200-4881-843E3B55FC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56" name="文字方塊 55">
            <a:extLst>
              <a:ext uri="{FF2B5EF4-FFF2-40B4-BE49-F238E27FC236}">
                <a16:creationId xmlns:a16="http://schemas.microsoft.com/office/drawing/2014/main" id="{5CE76ECE-F6E1-F802-A7EF-0CEDADFBD36F}"/>
              </a:ext>
            </a:extLst>
          </p:cNvPr>
          <p:cNvSpPr txBox="1"/>
          <p:nvPr/>
        </p:nvSpPr>
        <p:spPr>
          <a:xfrm>
            <a:off x="698044" y="1266378"/>
            <a:ext cx="4611262"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IDW: Inverse Distance Weighting</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9" name="投影片編號版面配置區 58">
            <a:extLst>
              <a:ext uri="{FF2B5EF4-FFF2-40B4-BE49-F238E27FC236}">
                <a16:creationId xmlns:a16="http://schemas.microsoft.com/office/drawing/2014/main" id="{7B042F37-1D6B-F144-63BC-EEC1179E25D8}"/>
              </a:ext>
            </a:extLst>
          </p:cNvPr>
          <p:cNvSpPr>
            <a:spLocks noGrp="1"/>
          </p:cNvSpPr>
          <p:nvPr>
            <p:ph type="sldNum" sz="quarter" idx="12"/>
          </p:nvPr>
        </p:nvSpPr>
        <p:spPr/>
        <p:txBody>
          <a:bodyPr/>
          <a:lstStyle/>
          <a:p>
            <a:fld id="{B2EE65BD-2A04-9A47-8DB5-951B4720CA03}" type="slidenum">
              <a:rPr kumimoji="1" lang="zh-TW" altLang="en-US" smtClean="0"/>
              <a:t>3</a:t>
            </a:fld>
            <a:endParaRPr kumimoji="1" lang="zh-TW" altLang="en-US"/>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DC5B36F-D219-4424-B24C-D0AA65C2BC63}"/>
                  </a:ext>
                </a:extLst>
              </p:cNvPr>
              <p:cNvSpPr txBox="1"/>
              <p:nvPr/>
            </p:nvSpPr>
            <p:spPr>
              <a:xfrm>
                <a:off x="1058044" y="2087684"/>
                <a:ext cx="10129017" cy="28496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一個在有已知離散數據點的情形下進行多元插值的算法</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800" dirty="0">
                    <a:latin typeface="Noto Sans TC Medium" panose="020B0200000000000000" pitchFamily="34" charset="-120"/>
                    <a:ea typeface="Noto Sans TC Medium" panose="020B0200000000000000" pitchFamily="34" charset="-120"/>
                  </a:rPr>
                  <a:t>設第</a:t>
                </a:r>
                <a:r>
                  <a:rPr lang="en-US" altLang="zh-TW" sz="1800" dirty="0" err="1">
                    <a:latin typeface="Noto Sans TC Medium" panose="020B0200000000000000" pitchFamily="34" charset="-120"/>
                    <a:ea typeface="Noto Sans TC Medium" panose="020B0200000000000000" pitchFamily="34" charset="-120"/>
                    <a:cs typeface="Times New Roman" panose="02020603050405020304" pitchFamily="18" charset="0"/>
                  </a:rPr>
                  <a:t>i</a:t>
                </a:r>
                <a:r>
                  <a:rPr lang="zh-TW" altLang="en-US" sz="1800" dirty="0">
                    <a:latin typeface="Noto Sans TC Medium" panose="020B0200000000000000" pitchFamily="34" charset="-120"/>
                    <a:ea typeface="Noto Sans TC Medium" panose="020B0200000000000000" pitchFamily="34" charset="-120"/>
                  </a:rPr>
                  <a:t>個已知觀測站的座標為</a:t>
                </a:r>
                <a14:m>
                  <m:oMath xmlns:m="http://schemas.openxmlformats.org/officeDocument/2006/math">
                    <m:r>
                      <a:rPr lang="en-US" altLang="zh-TW" sz="1800" i="1" dirty="0">
                        <a:latin typeface="Cambria Math" panose="02040503050406030204" pitchFamily="18" charset="0"/>
                        <a:ea typeface="標楷體" panose="03000509000000000000" pitchFamily="65" charset="-120"/>
                      </a:rPr>
                      <m:t>(</m:t>
                    </m:r>
                    <m:sSub>
                      <m:sSubPr>
                        <m:ctrlPr>
                          <a:rPr lang="en-US" altLang="zh-TW" sz="1800" i="1" dirty="0" smtClean="0">
                            <a:latin typeface="Cambria Math" panose="02040503050406030204" pitchFamily="18" charset="0"/>
                            <a:ea typeface="標楷體" panose="03000509000000000000" pitchFamily="65" charset="-120"/>
                          </a:rPr>
                        </m:ctrlPr>
                      </m:sSubPr>
                      <m:e>
                        <m:r>
                          <a:rPr lang="en-US" altLang="zh-TW" sz="1800" b="0" i="1" dirty="0" smtClean="0">
                            <a:latin typeface="Cambria Math" panose="02040503050406030204" pitchFamily="18" charset="0"/>
                            <a:ea typeface="標楷體" panose="03000509000000000000" pitchFamily="65" charset="-120"/>
                          </a:rPr>
                          <m:t>𝑥</m:t>
                        </m:r>
                      </m:e>
                      <m:sub>
                        <m:r>
                          <a:rPr lang="en-US" altLang="zh-TW" sz="1800" b="0" i="1" dirty="0" smtClean="0">
                            <a:latin typeface="Cambria Math" panose="02040503050406030204" pitchFamily="18" charset="0"/>
                            <a:ea typeface="標楷體" panose="03000509000000000000" pitchFamily="65" charset="-120"/>
                          </a:rPr>
                          <m:t>𝑖</m:t>
                        </m:r>
                      </m:sub>
                    </m:sSub>
                    <m:r>
                      <a:rPr lang="en-US" altLang="zh-TW" sz="1800" b="0" i="1" dirty="0" smtClean="0">
                        <a:latin typeface="Cambria Math" panose="02040503050406030204" pitchFamily="18" charset="0"/>
                        <a:ea typeface="標楷體" panose="03000509000000000000" pitchFamily="65" charset="-120"/>
                      </a:rPr>
                      <m:t>, </m:t>
                    </m:r>
                    <m:sSub>
                      <m:sSubPr>
                        <m:ctrlPr>
                          <a:rPr lang="en-US" altLang="zh-TW" sz="1800" i="1" dirty="0" smtClean="0">
                            <a:latin typeface="Cambria Math" panose="02040503050406030204" pitchFamily="18" charset="0"/>
                            <a:ea typeface="標楷體" panose="03000509000000000000" pitchFamily="65" charset="-120"/>
                          </a:rPr>
                        </m:ctrlPr>
                      </m:sSubPr>
                      <m:e>
                        <m:r>
                          <a:rPr lang="en-US" altLang="zh-TW" sz="1800" b="0" i="1" dirty="0" smtClean="0">
                            <a:latin typeface="Cambria Math" panose="02040503050406030204" pitchFamily="18" charset="0"/>
                            <a:ea typeface="標楷體" panose="03000509000000000000" pitchFamily="65" charset="-120"/>
                          </a:rPr>
                          <m:t>𝑦</m:t>
                        </m:r>
                      </m:e>
                      <m:sub>
                        <m:r>
                          <a:rPr lang="en-US" altLang="zh-TW" sz="1800" b="0" i="1" dirty="0" smtClean="0">
                            <a:latin typeface="Cambria Math" panose="02040503050406030204" pitchFamily="18" charset="0"/>
                            <a:ea typeface="標楷體" panose="03000509000000000000" pitchFamily="65" charset="-120"/>
                          </a:rPr>
                          <m:t>𝑖</m:t>
                        </m:r>
                      </m:sub>
                    </m:sSub>
                    <m:r>
                      <a:rPr lang="en-US" altLang="zh-TW" sz="1800" i="1" dirty="0" smtClean="0">
                        <a:latin typeface="Cambria Math" panose="02040503050406030204" pitchFamily="18" charset="0"/>
                        <a:ea typeface="標楷體" panose="03000509000000000000" pitchFamily="65" charset="-120"/>
                      </a:rPr>
                      <m:t>)</m:t>
                    </m:r>
                  </m:oMath>
                </a14:m>
                <a:r>
                  <a:rPr lang="zh-TW" altLang="en-US" sz="1800" dirty="0">
                    <a:latin typeface="Noto Sans TC Medium" panose="020B0200000000000000" pitchFamily="34" charset="-120"/>
                    <a:ea typeface="Noto Sans TC Medium" panose="020B0200000000000000" pitchFamily="34" charset="-120"/>
                  </a:rPr>
                  <a:t>，其</a:t>
                </a:r>
                <a:r>
                  <a:rPr lang="en-US" altLang="zh-TW" sz="1800" dirty="0">
                    <a:latin typeface="Noto Sans TC Medium" panose="020B0200000000000000" pitchFamily="34" charset="-120"/>
                    <a:ea typeface="Noto Sans TC Medium" panose="020B0200000000000000" pitchFamily="34" charset="-120"/>
                    <a:cs typeface="Times New Roman" panose="02020603050405020304" pitchFamily="18" charset="0"/>
                  </a:rPr>
                  <a:t>PM2.5</a:t>
                </a:r>
                <a:r>
                  <a:rPr lang="zh-TW" altLang="en-US" sz="1800" dirty="0">
                    <a:latin typeface="Noto Sans TC Medium" panose="020B0200000000000000" pitchFamily="34" charset="-120"/>
                    <a:ea typeface="Noto Sans TC Medium" panose="020B0200000000000000" pitchFamily="34" charset="-120"/>
                  </a:rPr>
                  <a:t>觀測值為</a:t>
                </a:r>
                <a14:m>
                  <m:oMath xmlns:m="http://schemas.openxmlformats.org/officeDocument/2006/math">
                    <m:sSub>
                      <m:sSubPr>
                        <m:ctrlPr>
                          <a:rPr lang="en-US" altLang="zh-TW" sz="1800" i="1" dirty="0">
                            <a:latin typeface="Cambria Math" panose="02040503050406030204" pitchFamily="18" charset="0"/>
                            <a:ea typeface="標楷體" panose="03000509000000000000" pitchFamily="65" charset="-120"/>
                          </a:rPr>
                        </m:ctrlPr>
                      </m:sSubPr>
                      <m:e>
                        <m:r>
                          <a:rPr lang="en-US" altLang="zh-TW" sz="1800" b="0" i="1" dirty="0" smtClean="0">
                            <a:latin typeface="Cambria Math" panose="02040503050406030204" pitchFamily="18" charset="0"/>
                            <a:ea typeface="標楷體" panose="03000509000000000000" pitchFamily="65" charset="-120"/>
                          </a:rPr>
                          <m:t>𝑧</m:t>
                        </m:r>
                      </m:e>
                      <m:sub>
                        <m:r>
                          <a:rPr lang="en-US" altLang="zh-TW" sz="1800" i="1" dirty="0">
                            <a:latin typeface="Cambria Math" panose="02040503050406030204" pitchFamily="18" charset="0"/>
                            <a:ea typeface="標楷體" panose="03000509000000000000" pitchFamily="65" charset="-120"/>
                          </a:rPr>
                          <m:t>𝑖</m:t>
                        </m:r>
                      </m:sub>
                    </m:sSub>
                    <m:r>
                      <a:rPr lang="en-US" altLang="zh-TW" sz="1800" i="1" dirty="0">
                        <a:latin typeface="Cambria Math" panose="02040503050406030204" pitchFamily="18" charset="0"/>
                        <a:ea typeface="標楷體" panose="03000509000000000000" pitchFamily="65" charset="-120"/>
                      </a:rPr>
                      <m:t> </m:t>
                    </m:r>
                  </m:oMath>
                </a14:m>
                <a:r>
                  <a:rPr lang="zh-TW" altLang="en-US" sz="1800" dirty="0">
                    <a:latin typeface="Noto Sans TC Medium" panose="020B0200000000000000" pitchFamily="34" charset="-120"/>
                    <a:ea typeface="Noto Sans TC Medium" panose="020B0200000000000000" pitchFamily="34" charset="-120"/>
                  </a:rPr>
                  <a:t>，估算某網格點的值</a:t>
                </a:r>
                <a14:m>
                  <m:oMath xmlns:m="http://schemas.openxmlformats.org/officeDocument/2006/math">
                    <m:acc>
                      <m:accPr>
                        <m:chr m:val="̂"/>
                        <m:ctrlPr>
                          <a:rPr lang="en-US" altLang="zh-TW" sz="1800" i="1" dirty="0" smtClean="0">
                            <a:latin typeface="Cambria Math" panose="02040503050406030204" pitchFamily="18" charset="0"/>
                            <a:ea typeface="標楷體" panose="03000509000000000000" pitchFamily="65" charset="-120"/>
                          </a:rPr>
                        </m:ctrlPr>
                      </m:accPr>
                      <m:e>
                        <m:r>
                          <a:rPr lang="en-US" altLang="zh-TW" sz="1800" b="0" i="1" dirty="0" smtClean="0">
                            <a:latin typeface="Cambria Math" panose="02040503050406030204" pitchFamily="18" charset="0"/>
                            <a:ea typeface="標楷體" panose="03000509000000000000" pitchFamily="65" charset="-120"/>
                          </a:rPr>
                          <m:t>𝑧</m:t>
                        </m:r>
                      </m:e>
                    </m:acc>
                    <m:r>
                      <a:rPr lang="en-US" altLang="zh-TW" sz="1800" b="0" i="1" dirty="0" smtClean="0">
                        <a:latin typeface="Cambria Math" panose="02040503050406030204" pitchFamily="18" charset="0"/>
                        <a:ea typeface="標楷體" panose="03000509000000000000" pitchFamily="65" charset="-120"/>
                      </a:rPr>
                      <m:t>(</m:t>
                    </m:r>
                    <m:r>
                      <a:rPr lang="en-US" altLang="zh-TW" sz="1800" b="0" i="1" dirty="0" smtClean="0">
                        <a:latin typeface="Cambria Math" panose="02040503050406030204" pitchFamily="18" charset="0"/>
                        <a:ea typeface="標楷體" panose="03000509000000000000" pitchFamily="65" charset="-120"/>
                      </a:rPr>
                      <m:t>𝑥</m:t>
                    </m:r>
                    <m:r>
                      <a:rPr lang="en-US" altLang="zh-TW" sz="1800" b="0" i="1" dirty="0" smtClean="0">
                        <a:latin typeface="Cambria Math" panose="02040503050406030204" pitchFamily="18" charset="0"/>
                        <a:ea typeface="標楷體" panose="03000509000000000000" pitchFamily="65" charset="-120"/>
                      </a:rPr>
                      <m:t>,</m:t>
                    </m:r>
                    <m:r>
                      <a:rPr lang="en-US" altLang="zh-TW" sz="1800" b="0" i="1" dirty="0" smtClean="0">
                        <a:latin typeface="Cambria Math" panose="02040503050406030204" pitchFamily="18" charset="0"/>
                        <a:ea typeface="標楷體" panose="03000509000000000000" pitchFamily="65" charset="-120"/>
                      </a:rPr>
                      <m:t>𝑦</m:t>
                    </m:r>
                    <m:r>
                      <a:rPr lang="en-US" altLang="zh-TW" sz="1800" b="0" i="1" dirty="0" smtClean="0">
                        <a:latin typeface="Cambria Math" panose="02040503050406030204" pitchFamily="18" charset="0"/>
                        <a:ea typeface="標楷體" panose="03000509000000000000" pitchFamily="65" charset="-120"/>
                      </a:rPr>
                      <m:t>) </m:t>
                    </m:r>
                  </m:oMath>
                </a14:m>
                <a:r>
                  <a:rPr lang="zh-TW" altLang="en-US" sz="1800" dirty="0">
                    <a:latin typeface="Noto Sans TC Medium" panose="020B0200000000000000" pitchFamily="34" charset="-120"/>
                    <a:ea typeface="Noto Sans TC Medium" panose="020B0200000000000000" pitchFamily="34" charset="-120"/>
                  </a:rPr>
                  <a:t>，則：</a:t>
                </a:r>
                <a:endParaRPr lang="en-US" altLang="zh-TW" sz="1800" dirty="0">
                  <a:latin typeface="Noto Sans TC Medium" panose="020B0200000000000000" pitchFamily="34" charset="-120"/>
                  <a:ea typeface="Noto Sans TC Medium" panose="020B0200000000000000" pitchFamily="34" charset="-120"/>
                </a:endParaRPr>
              </a:p>
              <a:p>
                <a:pPr marL="285750" indent="-285750">
                  <a:lnSpc>
                    <a:spcPct val="150000"/>
                  </a:lnSpc>
                  <a:buFont typeface="Arial" panose="020B0604020202020204" pitchFamily="34" charset="0"/>
                  <a:buChar char="•"/>
                </a:pPr>
                <a:endParaRPr lang="en-US" altLang="zh-TW" sz="1800" dirty="0">
                  <a:latin typeface="Noto Sans TC Medium" panose="020B0200000000000000" pitchFamily="34" charset="-120"/>
                  <a:ea typeface="Noto Sans TC Medium" panose="020B0200000000000000" pitchFamily="34" charset="-120"/>
                </a:endParaRPr>
              </a:p>
              <a:p>
                <a:pPr marL="0" indent="0">
                  <a:buNone/>
                </a:pPr>
                <a14:m>
                  <m:oMathPara xmlns:m="http://schemas.openxmlformats.org/officeDocument/2006/math">
                    <m:oMathParaPr>
                      <m:jc m:val="left"/>
                    </m:oMathParaPr>
                    <m:oMath xmlns:m="http://schemas.openxmlformats.org/officeDocument/2006/math">
                      <m:sSub>
                        <m:sSubPr>
                          <m:ctrlPr>
                            <a:rPr lang="en-US" altLang="zh-TW" sz="1800" b="0" i="1" smtClean="0">
                              <a:latin typeface="Cambria Math" panose="02040503050406030204" pitchFamily="18" charset="0"/>
                              <a:ea typeface="標楷體" panose="03000509000000000000" pitchFamily="65" charset="-120"/>
                            </a:rPr>
                          </m:ctrlPr>
                        </m:sSubPr>
                        <m:e>
                          <m:r>
                            <a:rPr lang="en-US" altLang="zh-TW" sz="1800" b="0" i="1" smtClean="0">
                              <a:latin typeface="Cambria Math" panose="02040503050406030204" pitchFamily="18" charset="0"/>
                              <a:ea typeface="標楷體" panose="03000509000000000000" pitchFamily="65" charset="-120"/>
                            </a:rPr>
                            <m:t>𝑤</m:t>
                          </m:r>
                        </m:e>
                        <m:sub>
                          <m:r>
                            <a:rPr lang="en-US" altLang="zh-TW" sz="1800" b="0" i="1" smtClean="0">
                              <a:latin typeface="Cambria Math" panose="02040503050406030204" pitchFamily="18" charset="0"/>
                              <a:ea typeface="標楷體" panose="03000509000000000000" pitchFamily="65" charset="-120"/>
                            </a:rPr>
                            <m:t>𝑖</m:t>
                          </m:r>
                        </m:sub>
                      </m:sSub>
                      <m:r>
                        <a:rPr lang="en-US" altLang="zh-TW" sz="1800" b="0" i="1" smtClean="0">
                          <a:latin typeface="Cambria Math" panose="02040503050406030204" pitchFamily="18" charset="0"/>
                          <a:ea typeface="標楷體" panose="03000509000000000000" pitchFamily="65" charset="-120"/>
                        </a:rPr>
                        <m:t>=</m:t>
                      </m:r>
                      <m:f>
                        <m:fPr>
                          <m:ctrlPr>
                            <a:rPr lang="en-US" altLang="zh-TW" sz="1800" b="0" i="1" smtClean="0">
                              <a:latin typeface="Cambria Math" panose="02040503050406030204" pitchFamily="18" charset="0"/>
                              <a:ea typeface="標楷體" panose="03000509000000000000" pitchFamily="65" charset="-120"/>
                            </a:rPr>
                          </m:ctrlPr>
                        </m:fPr>
                        <m:num>
                          <m:r>
                            <a:rPr lang="en-US" altLang="zh-TW" sz="1800" b="0" i="1" smtClean="0">
                              <a:latin typeface="Cambria Math" panose="02040503050406030204" pitchFamily="18" charset="0"/>
                              <a:ea typeface="標楷體" panose="03000509000000000000" pitchFamily="65" charset="-120"/>
                            </a:rPr>
                            <m:t>1</m:t>
                          </m:r>
                        </m:num>
                        <m:den>
                          <m:sSubSup>
                            <m:sSubSupPr>
                              <m:ctrlPr>
                                <a:rPr lang="en-US" altLang="zh-TW" sz="1800" b="0" i="1" smtClean="0">
                                  <a:latin typeface="Cambria Math" panose="02040503050406030204" pitchFamily="18" charset="0"/>
                                  <a:ea typeface="標楷體" panose="03000509000000000000" pitchFamily="65" charset="-120"/>
                                </a:rPr>
                              </m:ctrlPr>
                            </m:sSubSupPr>
                            <m:e>
                              <m:r>
                                <a:rPr lang="en-US" altLang="zh-TW" sz="1800" b="0" i="1" smtClean="0">
                                  <a:latin typeface="Cambria Math" panose="02040503050406030204" pitchFamily="18" charset="0"/>
                                  <a:ea typeface="標楷體" panose="03000509000000000000" pitchFamily="65" charset="-120"/>
                                </a:rPr>
                                <m:t>𝑑</m:t>
                              </m:r>
                            </m:e>
                            <m:sub>
                              <m:r>
                                <a:rPr lang="en-US" altLang="zh-TW" sz="1800" b="0" i="1" smtClean="0">
                                  <a:latin typeface="Cambria Math" panose="02040503050406030204" pitchFamily="18" charset="0"/>
                                  <a:ea typeface="標楷體" panose="03000509000000000000" pitchFamily="65" charset="-120"/>
                                </a:rPr>
                                <m:t>𝑖</m:t>
                              </m:r>
                            </m:sub>
                            <m:sup>
                              <m:r>
                                <a:rPr lang="en-US" altLang="zh-TW" sz="1800" b="0" i="1" smtClean="0">
                                  <a:latin typeface="Cambria Math" panose="02040503050406030204" pitchFamily="18" charset="0"/>
                                  <a:ea typeface="標楷體" panose="03000509000000000000" pitchFamily="65" charset="-120"/>
                                </a:rPr>
                                <m:t>3</m:t>
                              </m:r>
                            </m:sup>
                          </m:sSubSup>
                        </m:den>
                      </m:f>
                      <m:r>
                        <a:rPr lang="en-US" altLang="zh-TW" sz="1800" b="0" i="1" smtClean="0">
                          <a:latin typeface="Cambria Math" panose="02040503050406030204" pitchFamily="18" charset="0"/>
                          <a:ea typeface="標楷體" panose="03000509000000000000" pitchFamily="65" charset="-120"/>
                        </a:rPr>
                        <m:t>, </m:t>
                      </m:r>
                      <m:r>
                        <a:rPr lang="zh-TW" altLang="en-US" sz="1800" i="1">
                          <a:latin typeface="Cambria Math" panose="02040503050406030204" pitchFamily="18" charset="0"/>
                          <a:ea typeface="標楷體" panose="03000509000000000000" pitchFamily="65" charset="-120"/>
                        </a:rPr>
                        <m:t>其中</m:t>
                      </m:r>
                      <m:sSub>
                        <m:sSubPr>
                          <m:ctrlPr>
                            <a:rPr lang="en-US" altLang="zh-TW" sz="1800" b="0" i="1" smtClean="0">
                              <a:latin typeface="Cambria Math" panose="02040503050406030204" pitchFamily="18" charset="0"/>
                              <a:ea typeface="標楷體" panose="03000509000000000000" pitchFamily="65" charset="-120"/>
                            </a:rPr>
                          </m:ctrlPr>
                        </m:sSubPr>
                        <m:e>
                          <m:r>
                            <a:rPr lang="en-US" altLang="zh-TW" sz="1800" b="0" i="1" smtClean="0">
                              <a:latin typeface="Cambria Math" panose="02040503050406030204" pitchFamily="18" charset="0"/>
                              <a:ea typeface="標楷體" panose="03000509000000000000" pitchFamily="65" charset="-120"/>
                            </a:rPr>
                            <m:t>𝑑</m:t>
                          </m:r>
                        </m:e>
                        <m:sub>
                          <m:r>
                            <a:rPr lang="en-US" altLang="zh-TW" sz="1800" b="0" i="1" smtClean="0">
                              <a:latin typeface="Cambria Math" panose="02040503050406030204" pitchFamily="18" charset="0"/>
                              <a:ea typeface="標楷體" panose="03000509000000000000" pitchFamily="65" charset="-120"/>
                            </a:rPr>
                            <m:t>𝑖</m:t>
                          </m:r>
                        </m:sub>
                      </m:sSub>
                      <m:r>
                        <a:rPr lang="en-US" altLang="zh-TW" sz="1800" b="0" i="1" smtClean="0">
                          <a:latin typeface="Cambria Math" panose="02040503050406030204" pitchFamily="18" charset="0"/>
                          <a:ea typeface="標楷體" panose="03000509000000000000" pitchFamily="65" charset="-120"/>
                        </a:rPr>
                        <m:t>=</m:t>
                      </m:r>
                      <m:rad>
                        <m:radPr>
                          <m:degHide m:val="on"/>
                          <m:ctrlPr>
                            <a:rPr lang="en-US" altLang="zh-TW" sz="1800" b="0" i="1" smtClean="0">
                              <a:latin typeface="Cambria Math" panose="02040503050406030204" pitchFamily="18" charset="0"/>
                              <a:ea typeface="標楷體" panose="03000509000000000000" pitchFamily="65" charset="-120"/>
                            </a:rPr>
                          </m:ctrlPr>
                        </m:radPr>
                        <m:deg/>
                        <m:e>
                          <m:sSup>
                            <m:sSupPr>
                              <m:ctrlPr>
                                <a:rPr lang="en-US" altLang="zh-TW" sz="1800" b="0" i="1" smtClean="0">
                                  <a:latin typeface="Cambria Math" panose="02040503050406030204" pitchFamily="18" charset="0"/>
                                  <a:ea typeface="標楷體" panose="03000509000000000000" pitchFamily="65" charset="-120"/>
                                </a:rPr>
                              </m:ctrlPr>
                            </m:sSupPr>
                            <m:e>
                              <m:sSub>
                                <m:sSubPr>
                                  <m:ctrlPr>
                                    <a:rPr lang="en-US" altLang="zh-TW" sz="1800" i="1">
                                      <a:latin typeface="Cambria Math" panose="02040503050406030204" pitchFamily="18" charset="0"/>
                                      <a:ea typeface="標楷體" panose="03000509000000000000" pitchFamily="65" charset="-120"/>
                                    </a:rPr>
                                  </m:ctrlPr>
                                </m:sSubPr>
                                <m:e>
                                  <m:r>
                                    <a:rPr lang="en-US" altLang="zh-TW" sz="1800" i="1">
                                      <a:latin typeface="Cambria Math" panose="02040503050406030204" pitchFamily="18" charset="0"/>
                                      <a:ea typeface="標楷體" panose="03000509000000000000" pitchFamily="65" charset="-120"/>
                                    </a:rPr>
                                    <m:t>(</m:t>
                                  </m:r>
                                  <m:r>
                                    <a:rPr lang="en-US" altLang="zh-TW" sz="1800" i="1">
                                      <a:latin typeface="Cambria Math" panose="02040503050406030204" pitchFamily="18" charset="0"/>
                                      <a:ea typeface="標楷體" panose="03000509000000000000" pitchFamily="65" charset="-120"/>
                                    </a:rPr>
                                    <m:t>𝑥</m:t>
                                  </m:r>
                                  <m:r>
                                    <a:rPr lang="en-US" altLang="zh-TW" sz="1800" i="1">
                                      <a:latin typeface="Cambria Math" panose="02040503050406030204" pitchFamily="18" charset="0"/>
                                      <a:ea typeface="標楷體" panose="03000509000000000000" pitchFamily="65" charset="-120"/>
                                    </a:rPr>
                                    <m:t>−</m:t>
                                  </m:r>
                                  <m:r>
                                    <a:rPr lang="en-US" altLang="zh-TW" sz="1800" i="1">
                                      <a:latin typeface="Cambria Math" panose="02040503050406030204" pitchFamily="18" charset="0"/>
                                      <a:ea typeface="標楷體" panose="03000509000000000000" pitchFamily="65" charset="-120"/>
                                    </a:rPr>
                                    <m:t>𝑥</m:t>
                                  </m:r>
                                </m:e>
                                <m:sub>
                                  <m:r>
                                    <a:rPr lang="en-US" altLang="zh-TW" sz="1800" i="1">
                                      <a:latin typeface="Cambria Math" panose="02040503050406030204" pitchFamily="18" charset="0"/>
                                      <a:ea typeface="標楷體" panose="03000509000000000000" pitchFamily="65" charset="-120"/>
                                    </a:rPr>
                                    <m:t>𝑖</m:t>
                                  </m:r>
                                </m:sub>
                              </m:sSub>
                              <m:r>
                                <a:rPr lang="en-US" altLang="zh-TW" sz="1800" b="0" i="1" smtClean="0">
                                  <a:latin typeface="Cambria Math" panose="02040503050406030204" pitchFamily="18" charset="0"/>
                                  <a:ea typeface="標楷體" panose="03000509000000000000" pitchFamily="65" charset="-120"/>
                                </a:rPr>
                                <m:t>)</m:t>
                              </m:r>
                            </m:e>
                            <m:sup>
                              <m:r>
                                <a:rPr lang="en-US" altLang="zh-TW" sz="1800" b="0" i="1" smtClean="0">
                                  <a:latin typeface="Cambria Math" panose="02040503050406030204" pitchFamily="18" charset="0"/>
                                  <a:ea typeface="標楷體" panose="03000509000000000000" pitchFamily="65" charset="-120"/>
                                </a:rPr>
                                <m:t>2</m:t>
                              </m:r>
                            </m:sup>
                          </m:sSup>
                          <m:r>
                            <a:rPr lang="en-US" altLang="zh-TW" sz="1800" b="0" i="1" smtClean="0">
                              <a:latin typeface="Cambria Math" panose="02040503050406030204" pitchFamily="18" charset="0"/>
                              <a:ea typeface="標楷體" panose="03000509000000000000" pitchFamily="65" charset="-120"/>
                            </a:rPr>
                            <m:t>+</m:t>
                          </m:r>
                          <m:sSup>
                            <m:sSupPr>
                              <m:ctrlPr>
                                <a:rPr lang="en-US" altLang="zh-TW" sz="1800" b="0" i="1" smtClean="0">
                                  <a:latin typeface="Cambria Math" panose="02040503050406030204" pitchFamily="18" charset="0"/>
                                  <a:ea typeface="標楷體" panose="03000509000000000000" pitchFamily="65" charset="-120"/>
                                </a:rPr>
                              </m:ctrlPr>
                            </m:sSupPr>
                            <m:e>
                              <m:sSub>
                                <m:sSubPr>
                                  <m:ctrlPr>
                                    <a:rPr lang="en-US" altLang="zh-TW" sz="1800" i="1">
                                      <a:latin typeface="Cambria Math" panose="02040503050406030204" pitchFamily="18" charset="0"/>
                                      <a:ea typeface="標楷體" panose="03000509000000000000" pitchFamily="65" charset="-120"/>
                                    </a:rPr>
                                  </m:ctrlPr>
                                </m:sSubPr>
                                <m:e>
                                  <m:r>
                                    <a:rPr lang="en-US" altLang="zh-TW" sz="1800" i="1">
                                      <a:latin typeface="Cambria Math" panose="02040503050406030204" pitchFamily="18" charset="0"/>
                                      <a:ea typeface="標楷體" panose="03000509000000000000" pitchFamily="65" charset="-120"/>
                                    </a:rPr>
                                    <m:t>(</m:t>
                                  </m:r>
                                  <m:r>
                                    <a:rPr lang="en-US" altLang="zh-TW" sz="1800" b="0" i="1" smtClean="0">
                                      <a:latin typeface="Cambria Math" panose="02040503050406030204" pitchFamily="18" charset="0"/>
                                      <a:ea typeface="標楷體" panose="03000509000000000000" pitchFamily="65" charset="-120"/>
                                    </a:rPr>
                                    <m:t>𝑦</m:t>
                                  </m:r>
                                  <m:r>
                                    <a:rPr lang="en-US" altLang="zh-TW" sz="1800" i="1">
                                      <a:latin typeface="Cambria Math" panose="02040503050406030204" pitchFamily="18" charset="0"/>
                                      <a:ea typeface="標楷體" panose="03000509000000000000" pitchFamily="65" charset="-120"/>
                                    </a:rPr>
                                    <m:t>−</m:t>
                                  </m:r>
                                  <m:r>
                                    <a:rPr lang="en-US" altLang="zh-TW" sz="1800" b="0" i="1" smtClean="0">
                                      <a:latin typeface="Cambria Math" panose="02040503050406030204" pitchFamily="18" charset="0"/>
                                      <a:ea typeface="標楷體" panose="03000509000000000000" pitchFamily="65" charset="-120"/>
                                    </a:rPr>
                                    <m:t>𝑦</m:t>
                                  </m:r>
                                </m:e>
                                <m:sub>
                                  <m:r>
                                    <a:rPr lang="en-US" altLang="zh-TW" sz="1800" i="1">
                                      <a:latin typeface="Cambria Math" panose="02040503050406030204" pitchFamily="18" charset="0"/>
                                      <a:ea typeface="標楷體" panose="03000509000000000000" pitchFamily="65" charset="-120"/>
                                    </a:rPr>
                                    <m:t>𝑖</m:t>
                                  </m:r>
                                </m:sub>
                              </m:sSub>
                              <m:r>
                                <a:rPr lang="en-US" altLang="zh-TW" sz="1800" b="0" i="1" smtClean="0">
                                  <a:latin typeface="Cambria Math" panose="02040503050406030204" pitchFamily="18" charset="0"/>
                                  <a:ea typeface="標楷體" panose="03000509000000000000" pitchFamily="65" charset="-120"/>
                                </a:rPr>
                                <m:t>)</m:t>
                              </m:r>
                            </m:e>
                            <m:sup>
                              <m:r>
                                <a:rPr lang="en-US" altLang="zh-TW" sz="1800" b="0" i="1" smtClean="0">
                                  <a:latin typeface="Cambria Math" panose="02040503050406030204" pitchFamily="18" charset="0"/>
                                  <a:ea typeface="標楷體" panose="03000509000000000000" pitchFamily="65" charset="-120"/>
                                </a:rPr>
                                <m:t>2</m:t>
                              </m:r>
                            </m:sup>
                          </m:sSup>
                        </m:e>
                      </m:rad>
                    </m:oMath>
                  </m:oMathPara>
                </a14:m>
                <a:endParaRPr lang="en-US" altLang="zh-TW" sz="1800" b="0" dirty="0">
                  <a:latin typeface="標楷體" panose="03000509000000000000" pitchFamily="65" charset="-120"/>
                  <a:ea typeface="標楷體" panose="03000509000000000000" pitchFamily="65" charset="-120"/>
                </a:endParaRPr>
              </a:p>
              <a:p>
                <a:pPr marL="0" indent="0">
                  <a:buNone/>
                </a:pPr>
                <a:endParaRPr lang="en-US" altLang="zh-TW" sz="1800" b="0" dirty="0">
                  <a:latin typeface="標楷體" panose="03000509000000000000" pitchFamily="65" charset="-120"/>
                  <a:ea typeface="標楷體" panose="03000509000000000000" pitchFamily="65" charset="-120"/>
                </a:endParaRPr>
              </a:p>
              <a:p>
                <a:pPr marL="0" indent="0">
                  <a:buNone/>
                </a:pPr>
                <a14:m>
                  <m:oMathPara xmlns:m="http://schemas.openxmlformats.org/officeDocument/2006/math">
                    <m:oMathParaPr>
                      <m:jc m:val="left"/>
                    </m:oMathParaPr>
                    <m:oMath xmlns:m="http://schemas.openxmlformats.org/officeDocument/2006/math">
                      <m:r>
                        <a:rPr lang="en-US" altLang="zh-TW" sz="1800" b="0" i="1" smtClean="0">
                          <a:latin typeface="Cambria Math" panose="02040503050406030204" pitchFamily="18" charset="0"/>
                          <a:ea typeface="標楷體" panose="03000509000000000000" pitchFamily="65" charset="-120"/>
                        </a:rPr>
                        <m:t>                      </m:t>
                      </m:r>
                      <m:acc>
                        <m:accPr>
                          <m:chr m:val="̂"/>
                          <m:ctrlPr>
                            <a:rPr lang="en-US" altLang="zh-TW" sz="1800" b="0" i="1" smtClean="0">
                              <a:latin typeface="Cambria Math" panose="02040503050406030204" pitchFamily="18" charset="0"/>
                              <a:ea typeface="標楷體" panose="03000509000000000000" pitchFamily="65" charset="-120"/>
                            </a:rPr>
                          </m:ctrlPr>
                        </m:accPr>
                        <m:e>
                          <m:r>
                            <a:rPr lang="en-US" altLang="zh-TW" sz="1800" b="0" i="1" smtClean="0">
                              <a:latin typeface="Cambria Math" panose="02040503050406030204" pitchFamily="18" charset="0"/>
                              <a:ea typeface="標楷體" panose="03000509000000000000" pitchFamily="65" charset="-120"/>
                            </a:rPr>
                            <m:t>𝑧</m:t>
                          </m:r>
                        </m:e>
                      </m:acc>
                      <m:d>
                        <m:dPr>
                          <m:ctrlPr>
                            <a:rPr lang="en-US" altLang="zh-TW" sz="1800" b="0" i="1" smtClean="0">
                              <a:latin typeface="Cambria Math" panose="02040503050406030204" pitchFamily="18" charset="0"/>
                              <a:ea typeface="標楷體" panose="03000509000000000000" pitchFamily="65" charset="-120"/>
                            </a:rPr>
                          </m:ctrlPr>
                        </m:dPr>
                        <m:e>
                          <m:r>
                            <a:rPr lang="en-US" altLang="zh-TW" sz="1800" b="0" i="1" smtClean="0">
                              <a:latin typeface="Cambria Math" panose="02040503050406030204" pitchFamily="18" charset="0"/>
                              <a:ea typeface="標楷體" panose="03000509000000000000" pitchFamily="65" charset="-120"/>
                            </a:rPr>
                            <m:t>𝑥</m:t>
                          </m:r>
                          <m:r>
                            <a:rPr lang="en-US" altLang="zh-TW" sz="1800" b="0" i="1" smtClean="0">
                              <a:latin typeface="Cambria Math" panose="02040503050406030204" pitchFamily="18" charset="0"/>
                              <a:ea typeface="標楷體" panose="03000509000000000000" pitchFamily="65" charset="-120"/>
                            </a:rPr>
                            <m:t>,</m:t>
                          </m:r>
                          <m:r>
                            <a:rPr lang="en-US" altLang="zh-TW" sz="1800" b="0" i="1" smtClean="0">
                              <a:latin typeface="Cambria Math" panose="02040503050406030204" pitchFamily="18" charset="0"/>
                              <a:ea typeface="標楷體" panose="03000509000000000000" pitchFamily="65" charset="-120"/>
                            </a:rPr>
                            <m:t>𝑦</m:t>
                          </m:r>
                        </m:e>
                      </m:d>
                      <m:r>
                        <a:rPr lang="en-US" altLang="zh-TW" sz="1800" b="0" i="1" smtClean="0">
                          <a:latin typeface="Cambria Math" panose="02040503050406030204" pitchFamily="18" charset="0"/>
                          <a:ea typeface="標楷體" panose="03000509000000000000" pitchFamily="65" charset="-120"/>
                        </a:rPr>
                        <m:t>=</m:t>
                      </m:r>
                      <m:f>
                        <m:fPr>
                          <m:ctrlPr>
                            <a:rPr lang="en-US" altLang="zh-TW" sz="1800" b="0" i="1" smtClean="0">
                              <a:latin typeface="Cambria Math" panose="02040503050406030204" pitchFamily="18" charset="0"/>
                              <a:ea typeface="標楷體" panose="03000509000000000000" pitchFamily="65" charset="-120"/>
                            </a:rPr>
                          </m:ctrlPr>
                        </m:fPr>
                        <m:num>
                          <m:nary>
                            <m:naryPr>
                              <m:chr m:val="∑"/>
                              <m:ctrlPr>
                                <a:rPr lang="en-US" altLang="zh-TW" sz="1800" b="0" i="1" smtClean="0">
                                  <a:latin typeface="Cambria Math" panose="02040503050406030204" pitchFamily="18" charset="0"/>
                                  <a:ea typeface="標楷體" panose="03000509000000000000" pitchFamily="65" charset="-120"/>
                                </a:rPr>
                              </m:ctrlPr>
                            </m:naryPr>
                            <m:sub>
                              <m:r>
                                <m:rPr>
                                  <m:brk m:alnAt="23"/>
                                </m:rPr>
                                <a:rPr lang="en-US" altLang="zh-TW" sz="1800" b="0" i="1" smtClean="0">
                                  <a:latin typeface="Cambria Math" panose="02040503050406030204" pitchFamily="18" charset="0"/>
                                  <a:ea typeface="標楷體" panose="03000509000000000000" pitchFamily="65" charset="-120"/>
                                </a:rPr>
                                <m:t>𝑖</m:t>
                              </m:r>
                              <m:r>
                                <a:rPr lang="en-US" altLang="zh-TW" sz="1800" b="0" i="1" smtClean="0">
                                  <a:latin typeface="Cambria Math" panose="02040503050406030204" pitchFamily="18" charset="0"/>
                                  <a:ea typeface="標楷體" panose="03000509000000000000" pitchFamily="65" charset="-120"/>
                                </a:rPr>
                                <m:t>=1</m:t>
                              </m:r>
                            </m:sub>
                            <m:sup>
                              <m:r>
                                <a:rPr lang="en-US" altLang="zh-TW" sz="1800" b="0" i="1" smtClean="0">
                                  <a:latin typeface="Cambria Math" panose="02040503050406030204" pitchFamily="18" charset="0"/>
                                  <a:ea typeface="標楷體" panose="03000509000000000000" pitchFamily="65" charset="-120"/>
                                </a:rPr>
                                <m:t>𝑁</m:t>
                              </m:r>
                            </m:sup>
                            <m:e>
                              <m:sSub>
                                <m:sSubPr>
                                  <m:ctrlPr>
                                    <a:rPr lang="en-US" altLang="zh-TW" sz="1800" b="0" i="1" smtClean="0">
                                      <a:latin typeface="Cambria Math" panose="02040503050406030204" pitchFamily="18" charset="0"/>
                                      <a:ea typeface="標楷體" panose="03000509000000000000" pitchFamily="65" charset="-120"/>
                                    </a:rPr>
                                  </m:ctrlPr>
                                </m:sSubPr>
                                <m:e>
                                  <m:r>
                                    <a:rPr lang="en-US" altLang="zh-TW" sz="1800" b="0" i="1" smtClean="0">
                                      <a:latin typeface="Cambria Math" panose="02040503050406030204" pitchFamily="18" charset="0"/>
                                      <a:ea typeface="標楷體" panose="03000509000000000000" pitchFamily="65" charset="-120"/>
                                    </a:rPr>
                                    <m:t>𝑤</m:t>
                                  </m:r>
                                </m:e>
                                <m:sub>
                                  <m:r>
                                    <a:rPr lang="en-US" altLang="zh-TW" sz="1800" b="0" i="1" smtClean="0">
                                      <a:latin typeface="Cambria Math" panose="02040503050406030204" pitchFamily="18" charset="0"/>
                                      <a:ea typeface="標楷體" panose="03000509000000000000" pitchFamily="65" charset="-120"/>
                                    </a:rPr>
                                    <m:t>𝑖</m:t>
                                  </m:r>
                                </m:sub>
                              </m:sSub>
                              <m:sSub>
                                <m:sSubPr>
                                  <m:ctrlPr>
                                    <a:rPr lang="en-US" altLang="zh-TW" sz="1800" b="0" i="1" smtClean="0">
                                      <a:latin typeface="Cambria Math" panose="02040503050406030204" pitchFamily="18" charset="0"/>
                                      <a:ea typeface="標楷體" panose="03000509000000000000" pitchFamily="65" charset="-120"/>
                                    </a:rPr>
                                  </m:ctrlPr>
                                </m:sSubPr>
                                <m:e>
                                  <m:r>
                                    <a:rPr lang="en-US" altLang="zh-TW" sz="1800" b="0" i="1" smtClean="0">
                                      <a:latin typeface="Cambria Math" panose="02040503050406030204" pitchFamily="18" charset="0"/>
                                      <a:ea typeface="標楷體" panose="03000509000000000000" pitchFamily="65" charset="-120"/>
                                    </a:rPr>
                                    <m:t>𝑧</m:t>
                                  </m:r>
                                </m:e>
                                <m:sub>
                                  <m:r>
                                    <a:rPr lang="en-US" altLang="zh-TW" sz="1800" b="0" i="1" smtClean="0">
                                      <a:latin typeface="Cambria Math" panose="02040503050406030204" pitchFamily="18" charset="0"/>
                                      <a:ea typeface="標楷體" panose="03000509000000000000" pitchFamily="65" charset="-120"/>
                                    </a:rPr>
                                    <m:t>𝑖</m:t>
                                  </m:r>
                                </m:sub>
                              </m:sSub>
                            </m:e>
                          </m:nary>
                        </m:num>
                        <m:den>
                          <m:nary>
                            <m:naryPr>
                              <m:chr m:val="∑"/>
                              <m:ctrlPr>
                                <a:rPr lang="en-US" altLang="zh-TW" sz="1800" b="0" i="1" smtClean="0">
                                  <a:latin typeface="Cambria Math" panose="02040503050406030204" pitchFamily="18" charset="0"/>
                                  <a:ea typeface="標楷體" panose="03000509000000000000" pitchFamily="65" charset="-120"/>
                                </a:rPr>
                              </m:ctrlPr>
                            </m:naryPr>
                            <m:sub>
                              <m:r>
                                <m:rPr>
                                  <m:brk m:alnAt="23"/>
                                </m:rPr>
                                <a:rPr lang="en-US" altLang="zh-TW" sz="1800" b="0" i="1" smtClean="0">
                                  <a:latin typeface="Cambria Math" panose="02040503050406030204" pitchFamily="18" charset="0"/>
                                  <a:ea typeface="標楷體" panose="03000509000000000000" pitchFamily="65" charset="-120"/>
                                </a:rPr>
                                <m:t>𝑖</m:t>
                              </m:r>
                              <m:r>
                                <a:rPr lang="en-US" altLang="zh-TW" sz="1800" b="0" i="1" smtClean="0">
                                  <a:latin typeface="Cambria Math" panose="02040503050406030204" pitchFamily="18" charset="0"/>
                                  <a:ea typeface="標楷體" panose="03000509000000000000" pitchFamily="65" charset="-120"/>
                                </a:rPr>
                                <m:t>=1</m:t>
                              </m:r>
                            </m:sub>
                            <m:sup>
                              <m:r>
                                <a:rPr lang="en-US" altLang="zh-TW" sz="1800" b="0" i="1" smtClean="0">
                                  <a:latin typeface="Cambria Math" panose="02040503050406030204" pitchFamily="18" charset="0"/>
                                  <a:ea typeface="標楷體" panose="03000509000000000000" pitchFamily="65" charset="-120"/>
                                </a:rPr>
                                <m:t>𝑁</m:t>
                              </m:r>
                            </m:sup>
                            <m:e>
                              <m:sSub>
                                <m:sSubPr>
                                  <m:ctrlPr>
                                    <a:rPr lang="en-US" altLang="zh-TW" sz="1800" b="0" i="1" smtClean="0">
                                      <a:latin typeface="Cambria Math" panose="02040503050406030204" pitchFamily="18" charset="0"/>
                                      <a:ea typeface="標楷體" panose="03000509000000000000" pitchFamily="65" charset="-120"/>
                                    </a:rPr>
                                  </m:ctrlPr>
                                </m:sSubPr>
                                <m:e>
                                  <m:r>
                                    <a:rPr lang="en-US" altLang="zh-TW" sz="1800" b="0" i="1" smtClean="0">
                                      <a:latin typeface="Cambria Math" panose="02040503050406030204" pitchFamily="18" charset="0"/>
                                      <a:ea typeface="標楷體" panose="03000509000000000000" pitchFamily="65" charset="-120"/>
                                    </a:rPr>
                                    <m:t>𝑤</m:t>
                                  </m:r>
                                </m:e>
                                <m:sub>
                                  <m:r>
                                    <a:rPr lang="en-US" altLang="zh-TW" sz="1800" b="0" i="1" smtClean="0">
                                      <a:latin typeface="Cambria Math" panose="02040503050406030204" pitchFamily="18" charset="0"/>
                                      <a:ea typeface="標楷體" panose="03000509000000000000" pitchFamily="65" charset="-120"/>
                                    </a:rPr>
                                    <m:t>𝑖</m:t>
                                  </m:r>
                                </m:sub>
                              </m:sSub>
                            </m:e>
                          </m:nary>
                        </m:den>
                      </m:f>
                    </m:oMath>
                  </m:oMathPara>
                </a14:m>
                <a:endPar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mc:Choice>
        <mc:Fallback xmlns="">
          <p:sp>
            <p:nvSpPr>
              <p:cNvPr id="31" name="文字方塊 30">
                <a:extLst>
                  <a:ext uri="{FF2B5EF4-FFF2-40B4-BE49-F238E27FC236}">
                    <a16:creationId xmlns:a16="http://schemas.microsoft.com/office/drawing/2014/main" id="{5DC5B36F-D219-4424-B24C-D0AA65C2BC63}"/>
                  </a:ext>
                </a:extLst>
              </p:cNvPr>
              <p:cNvSpPr txBox="1">
                <a:spLocks noRot="1" noChangeAspect="1" noMove="1" noResize="1" noEditPoints="1" noAdjustHandles="1" noChangeArrowheads="1" noChangeShapeType="1" noTextEdit="1"/>
              </p:cNvSpPr>
              <p:nvPr/>
            </p:nvSpPr>
            <p:spPr>
              <a:xfrm>
                <a:off x="1058044" y="2087684"/>
                <a:ext cx="10129017" cy="2849691"/>
              </a:xfrm>
              <a:prstGeom prst="rect">
                <a:avLst/>
              </a:prstGeom>
              <a:blipFill>
                <a:blip r:embed="rId4"/>
                <a:stretch>
                  <a:fillRect l="-421"/>
                </a:stretch>
              </a:blipFill>
            </p:spPr>
            <p:txBody>
              <a:bodyPr/>
              <a:lstStyle/>
              <a:p>
                <a:r>
                  <a:rPr lang="zh-TW" altLang="en-US">
                    <a:noFill/>
                  </a:rPr>
                  <a:t> </a:t>
                </a:r>
              </a:p>
            </p:txBody>
          </p:sp>
        </mc:Fallback>
      </mc:AlternateContent>
      <p:pic>
        <p:nvPicPr>
          <p:cNvPr id="32" name="圖片 31">
            <a:extLst>
              <a:ext uri="{FF2B5EF4-FFF2-40B4-BE49-F238E27FC236}">
                <a16:creationId xmlns:a16="http://schemas.microsoft.com/office/drawing/2014/main" id="{DDEBC806-D9AF-4B26-836E-1CB81C002EF9}"/>
              </a:ext>
            </a:extLst>
          </p:cNvPr>
          <p:cNvPicPr>
            <a:picLocks noChangeAspect="1"/>
          </p:cNvPicPr>
          <p:nvPr/>
        </p:nvPicPr>
        <p:blipFill rotWithShape="1">
          <a:blip r:embed="rId5">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l="26501" t="11897" r="24219" b="11950"/>
          <a:stretch/>
        </p:blipFill>
        <p:spPr>
          <a:xfrm>
            <a:off x="7009049" y="3146461"/>
            <a:ext cx="3438334" cy="3542093"/>
          </a:xfrm>
          <a:prstGeom prst="rect">
            <a:avLst/>
          </a:prstGeom>
        </p:spPr>
      </p:pic>
      <p:graphicFrame>
        <p:nvGraphicFramePr>
          <p:cNvPr id="33" name="表格 32">
            <a:extLst>
              <a:ext uri="{FF2B5EF4-FFF2-40B4-BE49-F238E27FC236}">
                <a16:creationId xmlns:a16="http://schemas.microsoft.com/office/drawing/2014/main" id="{1D27A81B-C209-4928-BA0F-AC5491EC31E7}"/>
              </a:ext>
            </a:extLst>
          </p:cNvPr>
          <p:cNvGraphicFramePr>
            <a:graphicFrameLocks noGrp="1"/>
          </p:cNvGraphicFramePr>
          <p:nvPr>
            <p:extLst>
              <p:ext uri="{D42A27DB-BD31-4B8C-83A1-F6EECF244321}">
                <p14:modId xmlns:p14="http://schemas.microsoft.com/office/powerpoint/2010/main" val="4162782933"/>
              </p:ext>
            </p:extLst>
          </p:nvPr>
        </p:nvGraphicFramePr>
        <p:xfrm>
          <a:off x="6977837" y="3155561"/>
          <a:ext cx="3459900" cy="3521475"/>
        </p:xfrm>
        <a:graphic>
          <a:graphicData uri="http://schemas.openxmlformats.org/drawingml/2006/table">
            <a:tbl>
              <a:tblPr firstRow="1" bandRow="1">
                <a:tableStyleId>{2D5ABB26-0587-4C30-8999-92F81FD0307C}</a:tableStyleId>
              </a:tblPr>
              <a:tblGrid>
                <a:gridCol w="345990">
                  <a:extLst>
                    <a:ext uri="{9D8B030D-6E8A-4147-A177-3AD203B41FA5}">
                      <a16:colId xmlns:a16="http://schemas.microsoft.com/office/drawing/2014/main" val="2616826810"/>
                    </a:ext>
                  </a:extLst>
                </a:gridCol>
                <a:gridCol w="345990">
                  <a:extLst>
                    <a:ext uri="{9D8B030D-6E8A-4147-A177-3AD203B41FA5}">
                      <a16:colId xmlns:a16="http://schemas.microsoft.com/office/drawing/2014/main" val="3738061596"/>
                    </a:ext>
                  </a:extLst>
                </a:gridCol>
                <a:gridCol w="345990">
                  <a:extLst>
                    <a:ext uri="{9D8B030D-6E8A-4147-A177-3AD203B41FA5}">
                      <a16:colId xmlns:a16="http://schemas.microsoft.com/office/drawing/2014/main" val="4133590781"/>
                    </a:ext>
                  </a:extLst>
                </a:gridCol>
                <a:gridCol w="345990">
                  <a:extLst>
                    <a:ext uri="{9D8B030D-6E8A-4147-A177-3AD203B41FA5}">
                      <a16:colId xmlns:a16="http://schemas.microsoft.com/office/drawing/2014/main" val="399534743"/>
                    </a:ext>
                  </a:extLst>
                </a:gridCol>
                <a:gridCol w="345990">
                  <a:extLst>
                    <a:ext uri="{9D8B030D-6E8A-4147-A177-3AD203B41FA5}">
                      <a16:colId xmlns:a16="http://schemas.microsoft.com/office/drawing/2014/main" val="1994151868"/>
                    </a:ext>
                  </a:extLst>
                </a:gridCol>
                <a:gridCol w="345990">
                  <a:extLst>
                    <a:ext uri="{9D8B030D-6E8A-4147-A177-3AD203B41FA5}">
                      <a16:colId xmlns:a16="http://schemas.microsoft.com/office/drawing/2014/main" val="1183383392"/>
                    </a:ext>
                  </a:extLst>
                </a:gridCol>
                <a:gridCol w="345990">
                  <a:extLst>
                    <a:ext uri="{9D8B030D-6E8A-4147-A177-3AD203B41FA5}">
                      <a16:colId xmlns:a16="http://schemas.microsoft.com/office/drawing/2014/main" val="3982962705"/>
                    </a:ext>
                  </a:extLst>
                </a:gridCol>
                <a:gridCol w="345990">
                  <a:extLst>
                    <a:ext uri="{9D8B030D-6E8A-4147-A177-3AD203B41FA5}">
                      <a16:colId xmlns:a16="http://schemas.microsoft.com/office/drawing/2014/main" val="428795041"/>
                    </a:ext>
                  </a:extLst>
                </a:gridCol>
                <a:gridCol w="345990">
                  <a:extLst>
                    <a:ext uri="{9D8B030D-6E8A-4147-A177-3AD203B41FA5}">
                      <a16:colId xmlns:a16="http://schemas.microsoft.com/office/drawing/2014/main" val="3102058692"/>
                    </a:ext>
                  </a:extLst>
                </a:gridCol>
                <a:gridCol w="345990">
                  <a:extLst>
                    <a:ext uri="{9D8B030D-6E8A-4147-A177-3AD203B41FA5}">
                      <a16:colId xmlns:a16="http://schemas.microsoft.com/office/drawing/2014/main" val="1049825250"/>
                    </a:ext>
                  </a:extLst>
                </a:gridCol>
              </a:tblGrid>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271090561"/>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3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610987486"/>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no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2621067766"/>
                  </a:ext>
                </a:extLst>
              </a:tr>
              <a:tr h="391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sz="1600" dirty="0">
                          <a:ln w="12700">
                            <a:solidFill>
                              <a:srgbClr val="FF0000"/>
                            </a:solidFill>
                          </a:ln>
                          <a:solidFill>
                            <a:srgbClr val="FF0000">
                              <a:alpha val="94000"/>
                            </a:srgbClr>
                          </a:solidFill>
                        </a:rPr>
                        <a:t>F</a:t>
                      </a:r>
                      <a:endParaRPr lang="zh-TW" altLang="en-US" sz="1600"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no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2802385343"/>
                  </a:ext>
                </a:extLst>
              </a:tr>
              <a:tr h="391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388925517"/>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4099562531"/>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4002480406"/>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4274889312"/>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374325247"/>
                  </a:ext>
                </a:extLst>
              </a:tr>
            </a:tbl>
          </a:graphicData>
        </a:graphic>
      </p:graphicFrame>
      <p:grpSp>
        <p:nvGrpSpPr>
          <p:cNvPr id="25" name="群組 24">
            <a:extLst>
              <a:ext uri="{FF2B5EF4-FFF2-40B4-BE49-F238E27FC236}">
                <a16:creationId xmlns:a16="http://schemas.microsoft.com/office/drawing/2014/main" id="{7CAAE24E-B068-4BE8-85F8-C212FFFA30FC}"/>
              </a:ext>
            </a:extLst>
          </p:cNvPr>
          <p:cNvGrpSpPr/>
          <p:nvPr/>
        </p:nvGrpSpPr>
        <p:grpSpPr>
          <a:xfrm>
            <a:off x="5190554" y="169446"/>
            <a:ext cx="1620000" cy="540000"/>
            <a:chOff x="1445621" y="191648"/>
            <a:chExt cx="1620000" cy="540000"/>
          </a:xfrm>
          <a:noFill/>
        </p:grpSpPr>
        <p:sp>
          <p:nvSpPr>
            <p:cNvPr id="26" name="圓角矩形 17">
              <a:extLst>
                <a:ext uri="{FF2B5EF4-FFF2-40B4-BE49-F238E27FC236}">
                  <a16:creationId xmlns:a16="http://schemas.microsoft.com/office/drawing/2014/main" id="{AE4880ED-1AE1-4A8D-B040-BFC600FD8C93}"/>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1E331C39-D4F9-47E4-A4E6-7889593A65DF}"/>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28" name="群組 27">
            <a:extLst>
              <a:ext uri="{FF2B5EF4-FFF2-40B4-BE49-F238E27FC236}">
                <a16:creationId xmlns:a16="http://schemas.microsoft.com/office/drawing/2014/main" id="{B41BB5D3-E090-475A-92B0-C1CDD10F1BBE}"/>
              </a:ext>
            </a:extLst>
          </p:cNvPr>
          <p:cNvGrpSpPr/>
          <p:nvPr/>
        </p:nvGrpSpPr>
        <p:grpSpPr>
          <a:xfrm>
            <a:off x="7087787" y="169446"/>
            <a:ext cx="1620000" cy="540000"/>
            <a:chOff x="1445621" y="191648"/>
            <a:chExt cx="1620000" cy="540000"/>
          </a:xfrm>
          <a:noFill/>
        </p:grpSpPr>
        <p:sp>
          <p:nvSpPr>
            <p:cNvPr id="29" name="圓角矩形 20">
              <a:extLst>
                <a:ext uri="{FF2B5EF4-FFF2-40B4-BE49-F238E27FC236}">
                  <a16:creationId xmlns:a16="http://schemas.microsoft.com/office/drawing/2014/main" id="{51941701-B3FD-49FB-81A8-D5AB8634BC6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5AE655B7-F116-41E8-B345-D74DFA04F3A0}"/>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grpSp>
        <p:nvGrpSpPr>
          <p:cNvPr id="35" name="群組 34">
            <a:extLst>
              <a:ext uri="{FF2B5EF4-FFF2-40B4-BE49-F238E27FC236}">
                <a16:creationId xmlns:a16="http://schemas.microsoft.com/office/drawing/2014/main" id="{CD5DBE46-77FA-4992-B56E-3F342D4CE7D2}"/>
              </a:ext>
            </a:extLst>
          </p:cNvPr>
          <p:cNvGrpSpPr/>
          <p:nvPr/>
        </p:nvGrpSpPr>
        <p:grpSpPr>
          <a:xfrm>
            <a:off x="1396088" y="168164"/>
            <a:ext cx="1620000" cy="540000"/>
            <a:chOff x="1445621" y="191648"/>
            <a:chExt cx="1620000" cy="540000"/>
          </a:xfrm>
          <a:solidFill>
            <a:schemeClr val="accent4"/>
          </a:solidFill>
        </p:grpSpPr>
        <p:sp>
          <p:nvSpPr>
            <p:cNvPr id="36" name="圓角矩形 11">
              <a:extLst>
                <a:ext uri="{FF2B5EF4-FFF2-40B4-BE49-F238E27FC236}">
                  <a16:creationId xmlns:a16="http://schemas.microsoft.com/office/drawing/2014/main" id="{F7A49298-CD69-40A3-93CC-2972B8FFBCE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E40C5695-6D13-45A8-B530-7A3F4F0CC6FA}"/>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8" name="群組 37">
            <a:extLst>
              <a:ext uri="{FF2B5EF4-FFF2-40B4-BE49-F238E27FC236}">
                <a16:creationId xmlns:a16="http://schemas.microsoft.com/office/drawing/2014/main" id="{247BF07F-C213-43C5-9EC9-CBD5F7209CB5}"/>
              </a:ext>
            </a:extLst>
          </p:cNvPr>
          <p:cNvGrpSpPr/>
          <p:nvPr/>
        </p:nvGrpSpPr>
        <p:grpSpPr>
          <a:xfrm>
            <a:off x="3293321" y="169446"/>
            <a:ext cx="1620000" cy="540000"/>
            <a:chOff x="1445621" y="191648"/>
            <a:chExt cx="1620000" cy="540000"/>
          </a:xfrm>
          <a:noFill/>
        </p:grpSpPr>
        <p:sp>
          <p:nvSpPr>
            <p:cNvPr id="39" name="圓角矩形 14">
              <a:extLst>
                <a:ext uri="{FF2B5EF4-FFF2-40B4-BE49-F238E27FC236}">
                  <a16:creationId xmlns:a16="http://schemas.microsoft.com/office/drawing/2014/main" id="{1DAE923F-46DF-4AA3-9005-C9760968D763}"/>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A666A5E3-11CE-4D55-8F09-90286C04BBE2}"/>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spTree>
    <p:extLst>
      <p:ext uri="{BB962C8B-B14F-4D97-AF65-F5344CB8AC3E}">
        <p14:creationId xmlns:p14="http://schemas.microsoft.com/office/powerpoint/2010/main" val="4097095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2875787"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Decision</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Tree</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決策樹</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30</a:t>
            </a:fld>
            <a:endParaRPr kumimoji="1" lang="zh-TW" altLang="en-US"/>
          </a:p>
        </p:txBody>
      </p:sp>
      <p:sp>
        <p:nvSpPr>
          <p:cNvPr id="28" name="文字方塊 27">
            <a:extLst>
              <a:ext uri="{FF2B5EF4-FFF2-40B4-BE49-F238E27FC236}">
                <a16:creationId xmlns:a16="http://schemas.microsoft.com/office/drawing/2014/main" id="{2BA0ADCE-19C5-4145-84B2-60FAAD1B01C3}"/>
              </a:ext>
            </a:extLst>
          </p:cNvPr>
          <p:cNvSpPr txBox="1"/>
          <p:nvPr/>
        </p:nvSpPr>
        <p:spPr>
          <a:xfrm>
            <a:off x="1058044" y="2087684"/>
            <a:ext cx="10129017" cy="12890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一種可以用於迴歸分析的機器學習方法</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從根節點開始，考慮所有特徵與切割點，尋找一種能讓誤差最小的切法</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以房價預測為例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p>
        </p:txBody>
      </p:sp>
      <p:sp>
        <p:nvSpPr>
          <p:cNvPr id="5" name="矩形: 圓角 4">
            <a:extLst>
              <a:ext uri="{FF2B5EF4-FFF2-40B4-BE49-F238E27FC236}">
                <a16:creationId xmlns:a16="http://schemas.microsoft.com/office/drawing/2014/main" id="{412F05A2-FE20-45ED-9868-570EB38457EE}"/>
              </a:ext>
            </a:extLst>
          </p:cNvPr>
          <p:cNvSpPr/>
          <p:nvPr/>
        </p:nvSpPr>
        <p:spPr>
          <a:xfrm>
            <a:off x="4697548" y="3429000"/>
            <a:ext cx="1941920" cy="812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面積</a:t>
            </a:r>
            <a:r>
              <a:rPr lang="en-US" altLang="zh-TW" b="1" dirty="0">
                <a:solidFill>
                  <a:schemeClr val="tx1"/>
                </a:solidFill>
                <a:latin typeface="Times New Roman" panose="02020603050405020304" pitchFamily="18" charset="0"/>
                <a:cs typeface="Times New Roman" panose="02020603050405020304" pitchFamily="18" charset="0"/>
              </a:rPr>
              <a:t>&gt;30</a:t>
            </a:r>
            <a:r>
              <a:rPr lang="zh-TW" altLang="en-US"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坪</a:t>
            </a:r>
            <a:r>
              <a:rPr lang="en-US" altLang="zh-TW" b="1" dirty="0">
                <a:solidFill>
                  <a:schemeClr val="tx1"/>
                </a:solidFill>
                <a:latin typeface="Times New Roman" panose="02020603050405020304" pitchFamily="18" charset="0"/>
                <a:cs typeface="Times New Roman" panose="02020603050405020304" pitchFamily="18" charset="0"/>
              </a:rPr>
              <a:t>?</a:t>
            </a:r>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0" name="矩形: 圓角 29">
            <a:extLst>
              <a:ext uri="{FF2B5EF4-FFF2-40B4-BE49-F238E27FC236}">
                <a16:creationId xmlns:a16="http://schemas.microsoft.com/office/drawing/2014/main" id="{3F588244-8E9E-426F-A76E-05CE0762BD49}"/>
              </a:ext>
            </a:extLst>
          </p:cNvPr>
          <p:cNvSpPr/>
          <p:nvPr/>
        </p:nvSpPr>
        <p:spPr>
          <a:xfrm>
            <a:off x="2916673" y="4688840"/>
            <a:ext cx="1941920" cy="812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500</a:t>
            </a:r>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1" name="矩形: 圓角 30">
            <a:extLst>
              <a:ext uri="{FF2B5EF4-FFF2-40B4-BE49-F238E27FC236}">
                <a16:creationId xmlns:a16="http://schemas.microsoft.com/office/drawing/2014/main" id="{18CE66EF-41E1-4159-BC49-D34F0E7CA09F}"/>
              </a:ext>
            </a:extLst>
          </p:cNvPr>
          <p:cNvSpPr/>
          <p:nvPr/>
        </p:nvSpPr>
        <p:spPr>
          <a:xfrm>
            <a:off x="6554560" y="4688840"/>
            <a:ext cx="1941920" cy="812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房間數</a:t>
            </a:r>
            <a:r>
              <a:rPr lang="en-US" altLang="zh-TW" b="1" dirty="0">
                <a:solidFill>
                  <a:schemeClr val="tx1"/>
                </a:solidFill>
                <a:latin typeface="Times New Roman" panose="02020603050405020304" pitchFamily="18" charset="0"/>
                <a:cs typeface="Times New Roman" panose="02020603050405020304" pitchFamily="18" charset="0"/>
              </a:rPr>
              <a:t>&gt;3?</a:t>
            </a:r>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2" name="矩形: 圓角 31">
            <a:extLst>
              <a:ext uri="{FF2B5EF4-FFF2-40B4-BE49-F238E27FC236}">
                <a16:creationId xmlns:a16="http://schemas.microsoft.com/office/drawing/2014/main" id="{7EE89D09-F31E-4993-B217-18BD73925717}"/>
              </a:ext>
            </a:extLst>
          </p:cNvPr>
          <p:cNvSpPr/>
          <p:nvPr/>
        </p:nvSpPr>
        <p:spPr>
          <a:xfrm>
            <a:off x="4955186" y="5908675"/>
            <a:ext cx="1941920" cy="812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900</a:t>
            </a:r>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3" name="矩形: 圓角 32">
            <a:extLst>
              <a:ext uri="{FF2B5EF4-FFF2-40B4-BE49-F238E27FC236}">
                <a16:creationId xmlns:a16="http://schemas.microsoft.com/office/drawing/2014/main" id="{DE20B9E4-75B4-498E-9844-C23CE0017A7C}"/>
              </a:ext>
            </a:extLst>
          </p:cNvPr>
          <p:cNvSpPr/>
          <p:nvPr/>
        </p:nvSpPr>
        <p:spPr>
          <a:xfrm>
            <a:off x="8270060" y="5908675"/>
            <a:ext cx="1941920" cy="812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1200</a:t>
            </a:r>
            <a:endParaRPr lang="zh-TW" altLang="en-US" b="1" dirty="0">
              <a:solidFill>
                <a:schemeClr val="tx1"/>
              </a:solidFill>
              <a:latin typeface="Times New Roman" panose="02020603050405020304" pitchFamily="18" charset="0"/>
              <a:cs typeface="Times New Roman" panose="02020603050405020304" pitchFamily="18" charset="0"/>
            </a:endParaRPr>
          </a:p>
        </p:txBody>
      </p:sp>
      <p:cxnSp>
        <p:nvCxnSpPr>
          <p:cNvPr id="27" name="接點: 肘形 26">
            <a:extLst>
              <a:ext uri="{FF2B5EF4-FFF2-40B4-BE49-F238E27FC236}">
                <a16:creationId xmlns:a16="http://schemas.microsoft.com/office/drawing/2014/main" id="{5179D18E-7444-4D03-AF97-B0CF74291CEA}"/>
              </a:ext>
            </a:extLst>
          </p:cNvPr>
          <p:cNvCxnSpPr>
            <a:stCxn id="5" idx="2"/>
            <a:endCxn id="30" idx="0"/>
          </p:cNvCxnSpPr>
          <p:nvPr/>
        </p:nvCxnSpPr>
        <p:spPr>
          <a:xfrm rot="5400000">
            <a:off x="4554551" y="3574883"/>
            <a:ext cx="447040" cy="1780875"/>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接點: 肘形 34">
            <a:extLst>
              <a:ext uri="{FF2B5EF4-FFF2-40B4-BE49-F238E27FC236}">
                <a16:creationId xmlns:a16="http://schemas.microsoft.com/office/drawing/2014/main" id="{077A7671-EC5B-4360-8EBE-52F4B5E23A98}"/>
              </a:ext>
            </a:extLst>
          </p:cNvPr>
          <p:cNvCxnSpPr>
            <a:stCxn id="5" idx="2"/>
            <a:endCxn id="31" idx="0"/>
          </p:cNvCxnSpPr>
          <p:nvPr/>
        </p:nvCxnSpPr>
        <p:spPr>
          <a:xfrm rot="16200000" flipH="1">
            <a:off x="6373494" y="3536814"/>
            <a:ext cx="447040" cy="1857012"/>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接點: 肘形 36">
            <a:extLst>
              <a:ext uri="{FF2B5EF4-FFF2-40B4-BE49-F238E27FC236}">
                <a16:creationId xmlns:a16="http://schemas.microsoft.com/office/drawing/2014/main" id="{A819AC4D-2316-406A-8E46-233A200350E8}"/>
              </a:ext>
            </a:extLst>
          </p:cNvPr>
          <p:cNvCxnSpPr>
            <a:stCxn id="31" idx="2"/>
            <a:endCxn id="32" idx="0"/>
          </p:cNvCxnSpPr>
          <p:nvPr/>
        </p:nvCxnSpPr>
        <p:spPr>
          <a:xfrm rot="5400000">
            <a:off x="6522316" y="4905470"/>
            <a:ext cx="407035" cy="1599374"/>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接點: 肘形 38">
            <a:extLst>
              <a:ext uri="{FF2B5EF4-FFF2-40B4-BE49-F238E27FC236}">
                <a16:creationId xmlns:a16="http://schemas.microsoft.com/office/drawing/2014/main" id="{C51FE8AC-F70C-4172-8EA0-FC527EA5793E}"/>
              </a:ext>
            </a:extLst>
          </p:cNvPr>
          <p:cNvCxnSpPr>
            <a:stCxn id="31" idx="2"/>
            <a:endCxn id="33" idx="0"/>
          </p:cNvCxnSpPr>
          <p:nvPr/>
        </p:nvCxnSpPr>
        <p:spPr>
          <a:xfrm rot="16200000" flipH="1">
            <a:off x="8179753" y="4847407"/>
            <a:ext cx="407035" cy="1715500"/>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平行四邊形 39">
            <a:extLst>
              <a:ext uri="{FF2B5EF4-FFF2-40B4-BE49-F238E27FC236}">
                <a16:creationId xmlns:a16="http://schemas.microsoft.com/office/drawing/2014/main" id="{920DA72A-51BF-4BB8-AF8B-2141FA3CD2A6}"/>
              </a:ext>
            </a:extLst>
          </p:cNvPr>
          <p:cNvSpPr/>
          <p:nvPr/>
        </p:nvSpPr>
        <p:spPr>
          <a:xfrm>
            <a:off x="2352049" y="2880107"/>
            <a:ext cx="7859931" cy="1945640"/>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模型會學習如何拆分，可以讓最後的預測值最接近實際值</a:t>
            </a:r>
            <a:endParaRPr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p>
            <a:pPr marL="342900" indent="-342900">
              <a:lnSpc>
                <a:spcPct val="150000"/>
              </a:lnSpc>
              <a:buFont typeface="+mj-lt"/>
              <a:buAutoNum type="arabicPeriod"/>
            </a:pPr>
            <a:r>
              <a:rPr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過程中可以得知哪個特徵對於預測結果是重要的</a:t>
            </a:r>
            <a:endParaRPr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p>
            <a:pPr marL="342900" indent="-342900">
              <a:lnSpc>
                <a:spcPct val="150000"/>
              </a:lnSpc>
              <a:buFont typeface="+mj-lt"/>
              <a:buAutoNum type="arabicPeriod"/>
            </a:pPr>
            <a:r>
              <a:rPr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Random Forest = </a:t>
            </a:r>
            <a:r>
              <a:rPr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考慮多個</a:t>
            </a:r>
            <a:r>
              <a:rPr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Decision Tree</a:t>
            </a:r>
            <a:r>
              <a:rPr lang="zh-TW" altLang="en-US"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的預測結果</a:t>
            </a:r>
            <a:endParaRPr lang="en-US" altLang="zh-TW" b="1"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34" name="群組 33">
            <a:extLst>
              <a:ext uri="{FF2B5EF4-FFF2-40B4-BE49-F238E27FC236}">
                <a16:creationId xmlns:a16="http://schemas.microsoft.com/office/drawing/2014/main" id="{2AD418C4-0B90-4233-BB06-017F5F235B5B}"/>
              </a:ext>
            </a:extLst>
          </p:cNvPr>
          <p:cNvGrpSpPr/>
          <p:nvPr/>
        </p:nvGrpSpPr>
        <p:grpSpPr>
          <a:xfrm>
            <a:off x="1396088" y="168164"/>
            <a:ext cx="1620000" cy="540000"/>
            <a:chOff x="1445621" y="191648"/>
            <a:chExt cx="1620000" cy="540000"/>
          </a:xfrm>
          <a:noFill/>
        </p:grpSpPr>
        <p:sp>
          <p:nvSpPr>
            <p:cNvPr id="36" name="圓角矩形 5">
              <a:extLst>
                <a:ext uri="{FF2B5EF4-FFF2-40B4-BE49-F238E27FC236}">
                  <a16:creationId xmlns:a16="http://schemas.microsoft.com/office/drawing/2014/main" id="{B59279F6-26E1-48A8-85C8-0E82A5B492C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060D307E-8404-4775-8D46-A909C9DACF81}"/>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41" name="群組 40">
            <a:extLst>
              <a:ext uri="{FF2B5EF4-FFF2-40B4-BE49-F238E27FC236}">
                <a16:creationId xmlns:a16="http://schemas.microsoft.com/office/drawing/2014/main" id="{FEA9986B-DEAB-46D2-B7EB-0A0CB1B49A4C}"/>
              </a:ext>
            </a:extLst>
          </p:cNvPr>
          <p:cNvGrpSpPr/>
          <p:nvPr/>
        </p:nvGrpSpPr>
        <p:grpSpPr>
          <a:xfrm>
            <a:off x="3293321" y="169446"/>
            <a:ext cx="1620000" cy="540000"/>
            <a:chOff x="1445621" y="191648"/>
            <a:chExt cx="1620000" cy="540000"/>
          </a:xfrm>
          <a:solidFill>
            <a:schemeClr val="accent4"/>
          </a:solidFill>
        </p:grpSpPr>
        <p:sp>
          <p:nvSpPr>
            <p:cNvPr id="42" name="圓角矩形 14">
              <a:extLst>
                <a:ext uri="{FF2B5EF4-FFF2-40B4-BE49-F238E27FC236}">
                  <a16:creationId xmlns:a16="http://schemas.microsoft.com/office/drawing/2014/main" id="{5CB1222D-6410-41F2-AA7D-F390F97F483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43" name="文字方塊 42">
              <a:extLst>
                <a:ext uri="{FF2B5EF4-FFF2-40B4-BE49-F238E27FC236}">
                  <a16:creationId xmlns:a16="http://schemas.microsoft.com/office/drawing/2014/main" id="{66FAE5AA-FE47-4C17-BA5D-36BCC8263030}"/>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44" name="群組 43">
            <a:extLst>
              <a:ext uri="{FF2B5EF4-FFF2-40B4-BE49-F238E27FC236}">
                <a16:creationId xmlns:a16="http://schemas.microsoft.com/office/drawing/2014/main" id="{219585C1-3B64-40D2-89C9-A2228B62514E}"/>
              </a:ext>
            </a:extLst>
          </p:cNvPr>
          <p:cNvGrpSpPr/>
          <p:nvPr/>
        </p:nvGrpSpPr>
        <p:grpSpPr>
          <a:xfrm>
            <a:off x="5190554" y="169446"/>
            <a:ext cx="1620000" cy="540000"/>
            <a:chOff x="1445621" y="191648"/>
            <a:chExt cx="1620000" cy="540000"/>
          </a:xfrm>
          <a:noFill/>
        </p:grpSpPr>
        <p:sp>
          <p:nvSpPr>
            <p:cNvPr id="45" name="圓角矩形 17">
              <a:extLst>
                <a:ext uri="{FF2B5EF4-FFF2-40B4-BE49-F238E27FC236}">
                  <a16:creationId xmlns:a16="http://schemas.microsoft.com/office/drawing/2014/main" id="{DAAC159D-E27A-4A22-96D6-8A3349699FB8}"/>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6" name="文字方塊 45">
              <a:extLst>
                <a:ext uri="{FF2B5EF4-FFF2-40B4-BE49-F238E27FC236}">
                  <a16:creationId xmlns:a16="http://schemas.microsoft.com/office/drawing/2014/main" id="{1BF12932-4D1B-44AE-99E3-214F1D14BE05}"/>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7" name="群組 46">
            <a:extLst>
              <a:ext uri="{FF2B5EF4-FFF2-40B4-BE49-F238E27FC236}">
                <a16:creationId xmlns:a16="http://schemas.microsoft.com/office/drawing/2014/main" id="{5670F87E-EAFB-4B67-A07D-1F69D04F8A20}"/>
              </a:ext>
            </a:extLst>
          </p:cNvPr>
          <p:cNvGrpSpPr/>
          <p:nvPr/>
        </p:nvGrpSpPr>
        <p:grpSpPr>
          <a:xfrm>
            <a:off x="7087787" y="169446"/>
            <a:ext cx="1620000" cy="540000"/>
            <a:chOff x="1445621" y="191648"/>
            <a:chExt cx="1620000" cy="540000"/>
          </a:xfrm>
          <a:noFill/>
        </p:grpSpPr>
        <p:sp>
          <p:nvSpPr>
            <p:cNvPr id="48" name="圓角矩形 20">
              <a:extLst>
                <a:ext uri="{FF2B5EF4-FFF2-40B4-BE49-F238E27FC236}">
                  <a16:creationId xmlns:a16="http://schemas.microsoft.com/office/drawing/2014/main" id="{90CE4295-2CE7-4B43-B44B-354CE9BB2BB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9" name="文字方塊 48">
              <a:extLst>
                <a:ext uri="{FF2B5EF4-FFF2-40B4-BE49-F238E27FC236}">
                  <a16:creationId xmlns:a16="http://schemas.microsoft.com/office/drawing/2014/main" id="{6BD43CAD-C712-45E9-886B-86CBFC95B4CC}"/>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823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685129"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Random Forest</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分析因子重要程度</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31</a:t>
            </a:fld>
            <a:endParaRPr kumimoji="1" lang="zh-TW" altLang="en-US"/>
          </a:p>
        </p:txBody>
      </p:sp>
      <p:pic>
        <p:nvPicPr>
          <p:cNvPr id="29" name="圖片 28">
            <a:extLst>
              <a:ext uri="{FF2B5EF4-FFF2-40B4-BE49-F238E27FC236}">
                <a16:creationId xmlns:a16="http://schemas.microsoft.com/office/drawing/2014/main" id="{5BED7356-302F-4325-993D-98FFC48095D3}"/>
              </a:ext>
            </a:extLst>
          </p:cNvPr>
          <p:cNvPicPr>
            <a:picLocks noChangeAspect="1"/>
          </p:cNvPicPr>
          <p:nvPr/>
        </p:nvPicPr>
        <p:blipFill>
          <a:blip r:embed="rId4"/>
          <a:stretch>
            <a:fillRect/>
          </a:stretch>
        </p:blipFill>
        <p:spPr>
          <a:xfrm>
            <a:off x="293051" y="1903742"/>
            <a:ext cx="5792047" cy="4344035"/>
          </a:xfrm>
          <a:prstGeom prst="rect">
            <a:avLst/>
          </a:prstGeom>
        </p:spPr>
      </p:pic>
      <p:pic>
        <p:nvPicPr>
          <p:cNvPr id="36" name="圖片 35">
            <a:extLst>
              <a:ext uri="{FF2B5EF4-FFF2-40B4-BE49-F238E27FC236}">
                <a16:creationId xmlns:a16="http://schemas.microsoft.com/office/drawing/2014/main" id="{536718BA-616C-4520-8A28-68D9CC8D6FD5}"/>
              </a:ext>
            </a:extLst>
          </p:cNvPr>
          <p:cNvPicPr>
            <a:picLocks noChangeAspect="1"/>
          </p:cNvPicPr>
          <p:nvPr/>
        </p:nvPicPr>
        <p:blipFill>
          <a:blip r:embed="rId5"/>
          <a:stretch>
            <a:fillRect/>
          </a:stretch>
        </p:blipFill>
        <p:spPr>
          <a:xfrm>
            <a:off x="6235615" y="1903742"/>
            <a:ext cx="5792047" cy="4344035"/>
          </a:xfrm>
          <a:prstGeom prst="rect">
            <a:avLst/>
          </a:prstGeom>
        </p:spPr>
      </p:pic>
      <p:grpSp>
        <p:nvGrpSpPr>
          <p:cNvPr id="27" name="群組 26">
            <a:extLst>
              <a:ext uri="{FF2B5EF4-FFF2-40B4-BE49-F238E27FC236}">
                <a16:creationId xmlns:a16="http://schemas.microsoft.com/office/drawing/2014/main" id="{C2FF59E8-A732-46B5-82DD-383C3C1A0209}"/>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6482BFCA-A9A6-4864-AA09-6B36053F8B6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9461CFE4-449F-44CB-BD27-AB416161EE52}"/>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1" name="群組 30">
            <a:extLst>
              <a:ext uri="{FF2B5EF4-FFF2-40B4-BE49-F238E27FC236}">
                <a16:creationId xmlns:a16="http://schemas.microsoft.com/office/drawing/2014/main" id="{3571E45F-2E62-4079-9DB5-7A62B0BC4384}"/>
              </a:ext>
            </a:extLst>
          </p:cNvPr>
          <p:cNvGrpSpPr/>
          <p:nvPr/>
        </p:nvGrpSpPr>
        <p:grpSpPr>
          <a:xfrm>
            <a:off x="3293321" y="169446"/>
            <a:ext cx="1620000" cy="540000"/>
            <a:chOff x="1445621" y="191648"/>
            <a:chExt cx="1620000" cy="540000"/>
          </a:xfrm>
          <a:solidFill>
            <a:schemeClr val="accent4"/>
          </a:solidFill>
        </p:grpSpPr>
        <p:sp>
          <p:nvSpPr>
            <p:cNvPr id="32" name="圓角矩形 14">
              <a:extLst>
                <a:ext uri="{FF2B5EF4-FFF2-40B4-BE49-F238E27FC236}">
                  <a16:creationId xmlns:a16="http://schemas.microsoft.com/office/drawing/2014/main" id="{9874F9D0-9836-4D5C-AF43-8C6049A5181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3F59D874-9681-4C09-AE5B-8F17D76B34A6}"/>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4" name="群組 33">
            <a:extLst>
              <a:ext uri="{FF2B5EF4-FFF2-40B4-BE49-F238E27FC236}">
                <a16:creationId xmlns:a16="http://schemas.microsoft.com/office/drawing/2014/main" id="{E058009F-4442-4AFF-8CDF-DDF6B2694463}"/>
              </a:ext>
            </a:extLst>
          </p:cNvPr>
          <p:cNvGrpSpPr/>
          <p:nvPr/>
        </p:nvGrpSpPr>
        <p:grpSpPr>
          <a:xfrm>
            <a:off x="5190554" y="169446"/>
            <a:ext cx="1620000" cy="540000"/>
            <a:chOff x="1445621" y="191648"/>
            <a:chExt cx="1620000" cy="540000"/>
          </a:xfrm>
          <a:noFill/>
        </p:grpSpPr>
        <p:sp>
          <p:nvSpPr>
            <p:cNvPr id="35" name="圓角矩形 17">
              <a:extLst>
                <a:ext uri="{FF2B5EF4-FFF2-40B4-BE49-F238E27FC236}">
                  <a16:creationId xmlns:a16="http://schemas.microsoft.com/office/drawing/2014/main" id="{4C671819-136A-40DD-8D8E-AFADFBB3B4A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E404A7C3-3CAC-4C07-85B6-84D6B4D7ED31}"/>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8" name="群組 37">
            <a:extLst>
              <a:ext uri="{FF2B5EF4-FFF2-40B4-BE49-F238E27FC236}">
                <a16:creationId xmlns:a16="http://schemas.microsoft.com/office/drawing/2014/main" id="{51DFF6B6-9AC6-4C7C-A8F3-7FAB472D6814}"/>
              </a:ext>
            </a:extLst>
          </p:cNvPr>
          <p:cNvGrpSpPr/>
          <p:nvPr/>
        </p:nvGrpSpPr>
        <p:grpSpPr>
          <a:xfrm>
            <a:off x="7087787" y="169446"/>
            <a:ext cx="1620000" cy="540000"/>
            <a:chOff x="1445621" y="191648"/>
            <a:chExt cx="1620000" cy="540000"/>
          </a:xfrm>
          <a:noFill/>
        </p:grpSpPr>
        <p:sp>
          <p:nvSpPr>
            <p:cNvPr id="39" name="圓角矩形 20">
              <a:extLst>
                <a:ext uri="{FF2B5EF4-FFF2-40B4-BE49-F238E27FC236}">
                  <a16:creationId xmlns:a16="http://schemas.microsoft.com/office/drawing/2014/main" id="{27758357-959E-4DF3-A34B-E1EE6FAE50B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7B734788-3800-451B-9058-D19A6080FAD0}"/>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3614028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685129"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Random Forest</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分析因子重要程度</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32</a:t>
            </a:fld>
            <a:endParaRPr kumimoji="1" lang="zh-TW" altLang="en-US"/>
          </a:p>
        </p:txBody>
      </p:sp>
      <p:pic>
        <p:nvPicPr>
          <p:cNvPr id="7" name="圖片 6">
            <a:extLst>
              <a:ext uri="{FF2B5EF4-FFF2-40B4-BE49-F238E27FC236}">
                <a16:creationId xmlns:a16="http://schemas.microsoft.com/office/drawing/2014/main" id="{AAF96F44-2389-45A4-8D84-C48A55350AE1}"/>
              </a:ext>
            </a:extLst>
          </p:cNvPr>
          <p:cNvPicPr>
            <a:picLocks noChangeAspect="1"/>
          </p:cNvPicPr>
          <p:nvPr/>
        </p:nvPicPr>
        <p:blipFill>
          <a:blip r:embed="rId4"/>
          <a:stretch>
            <a:fillRect/>
          </a:stretch>
        </p:blipFill>
        <p:spPr>
          <a:xfrm>
            <a:off x="292606" y="1878976"/>
            <a:ext cx="5825067" cy="4368800"/>
          </a:xfrm>
          <a:prstGeom prst="rect">
            <a:avLst/>
          </a:prstGeom>
        </p:spPr>
      </p:pic>
      <p:pic>
        <p:nvPicPr>
          <p:cNvPr id="28" name="圖片 27">
            <a:extLst>
              <a:ext uri="{FF2B5EF4-FFF2-40B4-BE49-F238E27FC236}">
                <a16:creationId xmlns:a16="http://schemas.microsoft.com/office/drawing/2014/main" id="{4FD2003A-2133-4B61-8096-CEE6532164F4}"/>
              </a:ext>
            </a:extLst>
          </p:cNvPr>
          <p:cNvPicPr>
            <a:picLocks noChangeAspect="1"/>
          </p:cNvPicPr>
          <p:nvPr/>
        </p:nvPicPr>
        <p:blipFill>
          <a:blip r:embed="rId5"/>
          <a:stretch>
            <a:fillRect/>
          </a:stretch>
        </p:blipFill>
        <p:spPr>
          <a:xfrm>
            <a:off x="6202595" y="1878977"/>
            <a:ext cx="5825067" cy="4368800"/>
          </a:xfrm>
          <a:prstGeom prst="rect">
            <a:avLst/>
          </a:prstGeom>
        </p:spPr>
      </p:pic>
      <p:sp>
        <p:nvSpPr>
          <p:cNvPr id="31" name="平行四邊形 30">
            <a:extLst>
              <a:ext uri="{FF2B5EF4-FFF2-40B4-BE49-F238E27FC236}">
                <a16:creationId xmlns:a16="http://schemas.microsoft.com/office/drawing/2014/main" id="{08A42346-03B5-44FE-A1FC-B71C8EB1EC12}"/>
              </a:ext>
            </a:extLst>
          </p:cNvPr>
          <p:cNvSpPr/>
          <p:nvPr/>
        </p:nvSpPr>
        <p:spPr>
          <a:xfrm>
            <a:off x="3040608" y="3469389"/>
            <a:ext cx="6613829" cy="1010920"/>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在不同延遲週數下，因子重要程度的排名大同小異</a:t>
            </a:r>
          </a:p>
        </p:txBody>
      </p:sp>
      <p:grpSp>
        <p:nvGrpSpPr>
          <p:cNvPr id="27" name="群組 26">
            <a:extLst>
              <a:ext uri="{FF2B5EF4-FFF2-40B4-BE49-F238E27FC236}">
                <a16:creationId xmlns:a16="http://schemas.microsoft.com/office/drawing/2014/main" id="{A80BA618-93C5-4DF3-8881-7154C2AAFD7A}"/>
              </a:ext>
            </a:extLst>
          </p:cNvPr>
          <p:cNvGrpSpPr/>
          <p:nvPr/>
        </p:nvGrpSpPr>
        <p:grpSpPr>
          <a:xfrm>
            <a:off x="1396088" y="168164"/>
            <a:ext cx="1620000" cy="540000"/>
            <a:chOff x="1445621" y="191648"/>
            <a:chExt cx="1620000" cy="540000"/>
          </a:xfrm>
          <a:noFill/>
        </p:grpSpPr>
        <p:sp>
          <p:nvSpPr>
            <p:cNvPr id="29" name="圓角矩形 5">
              <a:extLst>
                <a:ext uri="{FF2B5EF4-FFF2-40B4-BE49-F238E27FC236}">
                  <a16:creationId xmlns:a16="http://schemas.microsoft.com/office/drawing/2014/main" id="{E6CD5064-98DE-4487-9071-3B7A1192DC1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E8073079-979E-45F8-93FE-D9703298E664}"/>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2" name="群組 31">
            <a:extLst>
              <a:ext uri="{FF2B5EF4-FFF2-40B4-BE49-F238E27FC236}">
                <a16:creationId xmlns:a16="http://schemas.microsoft.com/office/drawing/2014/main" id="{0FB5B111-80B6-4F4E-B897-76CFF8FD9DC4}"/>
              </a:ext>
            </a:extLst>
          </p:cNvPr>
          <p:cNvGrpSpPr/>
          <p:nvPr/>
        </p:nvGrpSpPr>
        <p:grpSpPr>
          <a:xfrm>
            <a:off x="3293321" y="169446"/>
            <a:ext cx="1620000" cy="540000"/>
            <a:chOff x="1445621" y="191648"/>
            <a:chExt cx="1620000" cy="540000"/>
          </a:xfrm>
          <a:solidFill>
            <a:schemeClr val="accent4"/>
          </a:solidFill>
        </p:grpSpPr>
        <p:sp>
          <p:nvSpPr>
            <p:cNvPr id="33" name="圓角矩形 14">
              <a:extLst>
                <a:ext uri="{FF2B5EF4-FFF2-40B4-BE49-F238E27FC236}">
                  <a16:creationId xmlns:a16="http://schemas.microsoft.com/office/drawing/2014/main" id="{C96EB831-B24D-4E5D-81DB-375EDD4CCC5B}"/>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780B30C1-1C37-47B8-B4E9-51D627077543}"/>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5" name="群組 34">
            <a:extLst>
              <a:ext uri="{FF2B5EF4-FFF2-40B4-BE49-F238E27FC236}">
                <a16:creationId xmlns:a16="http://schemas.microsoft.com/office/drawing/2014/main" id="{0FFEB35C-D901-4981-A050-0B63EFCCC2DA}"/>
              </a:ext>
            </a:extLst>
          </p:cNvPr>
          <p:cNvGrpSpPr/>
          <p:nvPr/>
        </p:nvGrpSpPr>
        <p:grpSpPr>
          <a:xfrm>
            <a:off x="5190554" y="169446"/>
            <a:ext cx="1620000" cy="540000"/>
            <a:chOff x="1445621" y="191648"/>
            <a:chExt cx="1620000" cy="540000"/>
          </a:xfrm>
          <a:noFill/>
        </p:grpSpPr>
        <p:sp>
          <p:nvSpPr>
            <p:cNvPr id="36" name="圓角矩形 17">
              <a:extLst>
                <a:ext uri="{FF2B5EF4-FFF2-40B4-BE49-F238E27FC236}">
                  <a16:creationId xmlns:a16="http://schemas.microsoft.com/office/drawing/2014/main" id="{B4AD1626-121C-4EA1-9322-C38C0207E51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E5D44957-328E-4ED6-BD44-F1EAB523BA89}"/>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8" name="群組 37">
            <a:extLst>
              <a:ext uri="{FF2B5EF4-FFF2-40B4-BE49-F238E27FC236}">
                <a16:creationId xmlns:a16="http://schemas.microsoft.com/office/drawing/2014/main" id="{54652502-55CC-47E7-8F3E-87AA53D64BED}"/>
              </a:ext>
            </a:extLst>
          </p:cNvPr>
          <p:cNvGrpSpPr/>
          <p:nvPr/>
        </p:nvGrpSpPr>
        <p:grpSpPr>
          <a:xfrm>
            <a:off x="7087787" y="169446"/>
            <a:ext cx="1620000" cy="540000"/>
            <a:chOff x="1445621" y="191648"/>
            <a:chExt cx="1620000" cy="540000"/>
          </a:xfrm>
          <a:noFill/>
        </p:grpSpPr>
        <p:sp>
          <p:nvSpPr>
            <p:cNvPr id="39" name="圓角矩形 20">
              <a:extLst>
                <a:ext uri="{FF2B5EF4-FFF2-40B4-BE49-F238E27FC236}">
                  <a16:creationId xmlns:a16="http://schemas.microsoft.com/office/drawing/2014/main" id="{DA566C0A-3B64-4F92-B0C8-6841055B6D6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7F714FD1-7969-4844-88C9-40264D4BE7F5}"/>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211397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685129"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Random Forest</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分析因子重要程度</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33</a:t>
            </a:fld>
            <a:endParaRPr kumimoji="1" lang="zh-TW" altLang="en-US"/>
          </a:p>
        </p:txBody>
      </p:sp>
      <p:pic>
        <p:nvPicPr>
          <p:cNvPr id="27" name="圖片 26">
            <a:extLst>
              <a:ext uri="{FF2B5EF4-FFF2-40B4-BE49-F238E27FC236}">
                <a16:creationId xmlns:a16="http://schemas.microsoft.com/office/drawing/2014/main" id="{678F91E5-9B44-48E4-A9D1-3EF741E9EE2A}"/>
              </a:ext>
            </a:extLst>
          </p:cNvPr>
          <p:cNvPicPr>
            <a:picLocks noChangeAspect="1"/>
          </p:cNvPicPr>
          <p:nvPr/>
        </p:nvPicPr>
        <p:blipFill>
          <a:blip r:embed="rId4"/>
          <a:stretch>
            <a:fillRect/>
          </a:stretch>
        </p:blipFill>
        <p:spPr>
          <a:xfrm>
            <a:off x="250263" y="1900342"/>
            <a:ext cx="5771727" cy="4328795"/>
          </a:xfrm>
          <a:prstGeom prst="rect">
            <a:avLst/>
          </a:prstGeom>
        </p:spPr>
      </p:pic>
      <p:pic>
        <p:nvPicPr>
          <p:cNvPr id="30" name="圖片 29">
            <a:extLst>
              <a:ext uri="{FF2B5EF4-FFF2-40B4-BE49-F238E27FC236}">
                <a16:creationId xmlns:a16="http://schemas.microsoft.com/office/drawing/2014/main" id="{80518BCE-AB0D-4B17-8667-31CD264315C9}"/>
              </a:ext>
            </a:extLst>
          </p:cNvPr>
          <p:cNvPicPr>
            <a:picLocks noChangeAspect="1"/>
          </p:cNvPicPr>
          <p:nvPr/>
        </p:nvPicPr>
        <p:blipFill>
          <a:blip r:embed="rId5"/>
          <a:stretch>
            <a:fillRect/>
          </a:stretch>
        </p:blipFill>
        <p:spPr>
          <a:xfrm>
            <a:off x="6021990" y="1900342"/>
            <a:ext cx="5926055" cy="4444541"/>
          </a:xfrm>
          <a:prstGeom prst="rect">
            <a:avLst/>
          </a:prstGeom>
        </p:spPr>
      </p:pic>
      <p:grpSp>
        <p:nvGrpSpPr>
          <p:cNvPr id="28" name="群組 27">
            <a:extLst>
              <a:ext uri="{FF2B5EF4-FFF2-40B4-BE49-F238E27FC236}">
                <a16:creationId xmlns:a16="http://schemas.microsoft.com/office/drawing/2014/main" id="{1659022C-3559-4DFB-9023-1E8EE0F99957}"/>
              </a:ext>
            </a:extLst>
          </p:cNvPr>
          <p:cNvGrpSpPr/>
          <p:nvPr/>
        </p:nvGrpSpPr>
        <p:grpSpPr>
          <a:xfrm>
            <a:off x="1396088" y="168164"/>
            <a:ext cx="1620000" cy="540000"/>
            <a:chOff x="1445621" y="191648"/>
            <a:chExt cx="1620000" cy="540000"/>
          </a:xfrm>
          <a:noFill/>
        </p:grpSpPr>
        <p:sp>
          <p:nvSpPr>
            <p:cNvPr id="29" name="圓角矩形 5">
              <a:extLst>
                <a:ext uri="{FF2B5EF4-FFF2-40B4-BE49-F238E27FC236}">
                  <a16:creationId xmlns:a16="http://schemas.microsoft.com/office/drawing/2014/main" id="{DFD38253-7E71-45EF-90F3-6F3978F6783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1A312B74-8813-4CE7-B598-FB68698725B9}"/>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2" name="群組 31">
            <a:extLst>
              <a:ext uri="{FF2B5EF4-FFF2-40B4-BE49-F238E27FC236}">
                <a16:creationId xmlns:a16="http://schemas.microsoft.com/office/drawing/2014/main" id="{6FF8BF1B-BDC5-455A-8CDC-D7B7DDBF5BD2}"/>
              </a:ext>
            </a:extLst>
          </p:cNvPr>
          <p:cNvGrpSpPr/>
          <p:nvPr/>
        </p:nvGrpSpPr>
        <p:grpSpPr>
          <a:xfrm>
            <a:off x="3293321" y="169446"/>
            <a:ext cx="1620000" cy="540000"/>
            <a:chOff x="1445621" y="191648"/>
            <a:chExt cx="1620000" cy="540000"/>
          </a:xfrm>
          <a:solidFill>
            <a:schemeClr val="accent4"/>
          </a:solidFill>
        </p:grpSpPr>
        <p:sp>
          <p:nvSpPr>
            <p:cNvPr id="33" name="圓角矩形 14">
              <a:extLst>
                <a:ext uri="{FF2B5EF4-FFF2-40B4-BE49-F238E27FC236}">
                  <a16:creationId xmlns:a16="http://schemas.microsoft.com/office/drawing/2014/main" id="{9A2D20CB-03F8-46E8-B13A-9F1DD9BE930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EA01E875-9C50-47B2-8170-1CA6D158AA88}"/>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5" name="群組 34">
            <a:extLst>
              <a:ext uri="{FF2B5EF4-FFF2-40B4-BE49-F238E27FC236}">
                <a16:creationId xmlns:a16="http://schemas.microsoft.com/office/drawing/2014/main" id="{34F46CC8-8F44-4D75-9BF9-B6723838794E}"/>
              </a:ext>
            </a:extLst>
          </p:cNvPr>
          <p:cNvGrpSpPr/>
          <p:nvPr/>
        </p:nvGrpSpPr>
        <p:grpSpPr>
          <a:xfrm>
            <a:off x="5190554" y="169446"/>
            <a:ext cx="1620000" cy="540000"/>
            <a:chOff x="1445621" y="191648"/>
            <a:chExt cx="1620000" cy="540000"/>
          </a:xfrm>
          <a:noFill/>
        </p:grpSpPr>
        <p:sp>
          <p:nvSpPr>
            <p:cNvPr id="36" name="圓角矩形 17">
              <a:extLst>
                <a:ext uri="{FF2B5EF4-FFF2-40B4-BE49-F238E27FC236}">
                  <a16:creationId xmlns:a16="http://schemas.microsoft.com/office/drawing/2014/main" id="{8414E815-E75B-464E-9221-B40B75CFADB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347E170F-DAF2-49CD-92C5-79CB5330E228}"/>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8" name="群組 37">
            <a:extLst>
              <a:ext uri="{FF2B5EF4-FFF2-40B4-BE49-F238E27FC236}">
                <a16:creationId xmlns:a16="http://schemas.microsoft.com/office/drawing/2014/main" id="{6C3496CB-0734-43F0-AD38-26E7264D1C4C}"/>
              </a:ext>
            </a:extLst>
          </p:cNvPr>
          <p:cNvGrpSpPr/>
          <p:nvPr/>
        </p:nvGrpSpPr>
        <p:grpSpPr>
          <a:xfrm>
            <a:off x="7087787" y="169446"/>
            <a:ext cx="1620000" cy="540000"/>
            <a:chOff x="1445621" y="191648"/>
            <a:chExt cx="1620000" cy="540000"/>
          </a:xfrm>
          <a:noFill/>
        </p:grpSpPr>
        <p:sp>
          <p:nvSpPr>
            <p:cNvPr id="39" name="圓角矩形 20">
              <a:extLst>
                <a:ext uri="{FF2B5EF4-FFF2-40B4-BE49-F238E27FC236}">
                  <a16:creationId xmlns:a16="http://schemas.microsoft.com/office/drawing/2014/main" id="{06DC6DC5-CDB4-4B31-893E-19CC4F06DED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B2FBD153-7A16-4AD2-A466-02DA43AE35E8}"/>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1285963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4685129"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Random Forest</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分析因子重要程度</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34</a:t>
            </a:fld>
            <a:endParaRPr kumimoji="1" lang="zh-TW" altLang="en-US"/>
          </a:p>
        </p:txBody>
      </p:sp>
      <p:pic>
        <p:nvPicPr>
          <p:cNvPr id="7" name="圖片 6">
            <a:extLst>
              <a:ext uri="{FF2B5EF4-FFF2-40B4-BE49-F238E27FC236}">
                <a16:creationId xmlns:a16="http://schemas.microsoft.com/office/drawing/2014/main" id="{8073E1D0-38C2-4C6D-B638-7AC47C19AC3A}"/>
              </a:ext>
            </a:extLst>
          </p:cNvPr>
          <p:cNvPicPr>
            <a:picLocks noChangeAspect="1"/>
          </p:cNvPicPr>
          <p:nvPr/>
        </p:nvPicPr>
        <p:blipFill>
          <a:blip r:embed="rId4"/>
          <a:stretch>
            <a:fillRect/>
          </a:stretch>
        </p:blipFill>
        <p:spPr>
          <a:xfrm>
            <a:off x="362918" y="1936728"/>
            <a:ext cx="5748066" cy="4311049"/>
          </a:xfrm>
          <a:prstGeom prst="rect">
            <a:avLst/>
          </a:prstGeom>
        </p:spPr>
      </p:pic>
      <p:pic>
        <p:nvPicPr>
          <p:cNvPr id="29" name="圖片 28">
            <a:extLst>
              <a:ext uri="{FF2B5EF4-FFF2-40B4-BE49-F238E27FC236}">
                <a16:creationId xmlns:a16="http://schemas.microsoft.com/office/drawing/2014/main" id="{EA5C7B83-12B6-4078-B03E-603C7F470466}"/>
              </a:ext>
            </a:extLst>
          </p:cNvPr>
          <p:cNvPicPr>
            <a:picLocks noChangeAspect="1"/>
          </p:cNvPicPr>
          <p:nvPr/>
        </p:nvPicPr>
        <p:blipFill>
          <a:blip r:embed="rId5"/>
          <a:stretch>
            <a:fillRect/>
          </a:stretch>
        </p:blipFill>
        <p:spPr>
          <a:xfrm>
            <a:off x="6110985" y="1936727"/>
            <a:ext cx="5748066" cy="4311049"/>
          </a:xfrm>
          <a:prstGeom prst="rect">
            <a:avLst/>
          </a:prstGeom>
        </p:spPr>
      </p:pic>
      <p:sp>
        <p:nvSpPr>
          <p:cNvPr id="31" name="平行四邊形 30">
            <a:extLst>
              <a:ext uri="{FF2B5EF4-FFF2-40B4-BE49-F238E27FC236}">
                <a16:creationId xmlns:a16="http://schemas.microsoft.com/office/drawing/2014/main" id="{9BE6D541-85C5-43B8-A2C1-15DE44879AEE}"/>
              </a:ext>
            </a:extLst>
          </p:cNvPr>
          <p:cNvSpPr/>
          <p:nvPr/>
        </p:nvSpPr>
        <p:spPr>
          <a:xfrm>
            <a:off x="2128193" y="3449505"/>
            <a:ext cx="8220823" cy="1285491"/>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NO2</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在所有情況中皆是重要程度最高的因子</a:t>
            </a:r>
            <a:endPar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Wingdings" panose="05000000000000000000" pitchFamily="2" charset="2"/>
              <a:buChar char="Ø"/>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進一步計算各區域、各疾病在哪個延遲週數下有最高的相關性</a:t>
            </a:r>
          </a:p>
        </p:txBody>
      </p:sp>
      <p:grpSp>
        <p:nvGrpSpPr>
          <p:cNvPr id="27" name="群組 26">
            <a:extLst>
              <a:ext uri="{FF2B5EF4-FFF2-40B4-BE49-F238E27FC236}">
                <a16:creationId xmlns:a16="http://schemas.microsoft.com/office/drawing/2014/main" id="{94705FA9-A39D-4C75-9F61-D1ECEB3D3F73}"/>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46207964-46B4-4FD7-82F9-6310A965D9C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0979B157-4B3D-4058-9AE6-F0E4403F2E1F}"/>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2" name="群組 31">
            <a:extLst>
              <a:ext uri="{FF2B5EF4-FFF2-40B4-BE49-F238E27FC236}">
                <a16:creationId xmlns:a16="http://schemas.microsoft.com/office/drawing/2014/main" id="{733EC3FC-4982-4769-B961-9D439288EF0B}"/>
              </a:ext>
            </a:extLst>
          </p:cNvPr>
          <p:cNvGrpSpPr/>
          <p:nvPr/>
        </p:nvGrpSpPr>
        <p:grpSpPr>
          <a:xfrm>
            <a:off x="3293321" y="169446"/>
            <a:ext cx="1620000" cy="540000"/>
            <a:chOff x="1445621" y="191648"/>
            <a:chExt cx="1620000" cy="540000"/>
          </a:xfrm>
          <a:solidFill>
            <a:schemeClr val="accent4"/>
          </a:solidFill>
        </p:grpSpPr>
        <p:sp>
          <p:nvSpPr>
            <p:cNvPr id="33" name="圓角矩形 14">
              <a:extLst>
                <a:ext uri="{FF2B5EF4-FFF2-40B4-BE49-F238E27FC236}">
                  <a16:creationId xmlns:a16="http://schemas.microsoft.com/office/drawing/2014/main" id="{95212B57-34F9-4E0D-BBB2-3697E9AE099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C70AC5A5-367F-40EC-B7CF-C44B0FBE3A5A}"/>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5" name="群組 34">
            <a:extLst>
              <a:ext uri="{FF2B5EF4-FFF2-40B4-BE49-F238E27FC236}">
                <a16:creationId xmlns:a16="http://schemas.microsoft.com/office/drawing/2014/main" id="{76E49E4A-1F98-4A1C-8DCB-71E4257DB62C}"/>
              </a:ext>
            </a:extLst>
          </p:cNvPr>
          <p:cNvGrpSpPr/>
          <p:nvPr/>
        </p:nvGrpSpPr>
        <p:grpSpPr>
          <a:xfrm>
            <a:off x="5190554" y="169446"/>
            <a:ext cx="1620000" cy="540000"/>
            <a:chOff x="1445621" y="191648"/>
            <a:chExt cx="1620000" cy="540000"/>
          </a:xfrm>
          <a:noFill/>
        </p:grpSpPr>
        <p:sp>
          <p:nvSpPr>
            <p:cNvPr id="36" name="圓角矩形 17">
              <a:extLst>
                <a:ext uri="{FF2B5EF4-FFF2-40B4-BE49-F238E27FC236}">
                  <a16:creationId xmlns:a16="http://schemas.microsoft.com/office/drawing/2014/main" id="{D28BDEBC-72ED-45B6-AC07-D141B7CFF303}"/>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17706C76-1836-43E5-A011-F53BE989A0DC}"/>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8" name="群組 37">
            <a:extLst>
              <a:ext uri="{FF2B5EF4-FFF2-40B4-BE49-F238E27FC236}">
                <a16:creationId xmlns:a16="http://schemas.microsoft.com/office/drawing/2014/main" id="{A400694E-6B3B-4D69-8A04-481727667ABF}"/>
              </a:ext>
            </a:extLst>
          </p:cNvPr>
          <p:cNvGrpSpPr/>
          <p:nvPr/>
        </p:nvGrpSpPr>
        <p:grpSpPr>
          <a:xfrm>
            <a:off x="7087787" y="169446"/>
            <a:ext cx="1620000" cy="540000"/>
            <a:chOff x="1445621" y="191648"/>
            <a:chExt cx="1620000" cy="540000"/>
          </a:xfrm>
          <a:noFill/>
        </p:grpSpPr>
        <p:sp>
          <p:nvSpPr>
            <p:cNvPr id="39" name="圓角矩形 20">
              <a:extLst>
                <a:ext uri="{FF2B5EF4-FFF2-40B4-BE49-F238E27FC236}">
                  <a16:creationId xmlns:a16="http://schemas.microsoft.com/office/drawing/2014/main" id="{C614530C-73C6-4E3C-A29E-E8D6320E611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D02CA79E-58F6-48D2-93F3-1BB0F931646C}"/>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405366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109091"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與過敏性鼻炎就診比例之相關性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35</a:t>
            </a:fld>
            <a:endParaRPr kumimoji="1" lang="zh-TW" altLang="en-US"/>
          </a:p>
        </p:txBody>
      </p:sp>
      <p:pic>
        <p:nvPicPr>
          <p:cNvPr id="27" name="圖片 26">
            <a:extLst>
              <a:ext uri="{FF2B5EF4-FFF2-40B4-BE49-F238E27FC236}">
                <a16:creationId xmlns:a16="http://schemas.microsoft.com/office/drawing/2014/main" id="{80041DB7-6A5C-4E17-AECF-AF1C5F443B32}"/>
              </a:ext>
            </a:extLst>
          </p:cNvPr>
          <p:cNvPicPr>
            <a:picLocks noChangeAspect="1"/>
          </p:cNvPicPr>
          <p:nvPr/>
        </p:nvPicPr>
        <p:blipFill>
          <a:blip r:embed="rId4"/>
          <a:stretch>
            <a:fillRect/>
          </a:stretch>
        </p:blipFill>
        <p:spPr>
          <a:xfrm>
            <a:off x="699607" y="1730871"/>
            <a:ext cx="5396392" cy="4625479"/>
          </a:xfrm>
          <a:prstGeom prst="rect">
            <a:avLst/>
          </a:prstGeom>
        </p:spPr>
      </p:pic>
      <p:pic>
        <p:nvPicPr>
          <p:cNvPr id="30" name="圖片 29">
            <a:extLst>
              <a:ext uri="{FF2B5EF4-FFF2-40B4-BE49-F238E27FC236}">
                <a16:creationId xmlns:a16="http://schemas.microsoft.com/office/drawing/2014/main" id="{458B3546-33E1-4AA6-B6A1-414F1435BAE0}"/>
              </a:ext>
            </a:extLst>
          </p:cNvPr>
          <p:cNvPicPr>
            <a:picLocks noChangeAspect="1"/>
          </p:cNvPicPr>
          <p:nvPr/>
        </p:nvPicPr>
        <p:blipFill>
          <a:blip r:embed="rId5"/>
          <a:stretch>
            <a:fillRect/>
          </a:stretch>
        </p:blipFill>
        <p:spPr>
          <a:xfrm>
            <a:off x="6096000" y="1730871"/>
            <a:ext cx="5396392" cy="4625479"/>
          </a:xfrm>
          <a:prstGeom prst="rect">
            <a:avLst/>
          </a:prstGeom>
        </p:spPr>
      </p:pic>
      <p:sp>
        <p:nvSpPr>
          <p:cNvPr id="32" name="平行四邊形 31">
            <a:extLst>
              <a:ext uri="{FF2B5EF4-FFF2-40B4-BE49-F238E27FC236}">
                <a16:creationId xmlns:a16="http://schemas.microsoft.com/office/drawing/2014/main" id="{11576C16-3EFD-44A7-AD37-F9646CE1EB8C}"/>
              </a:ext>
            </a:extLst>
          </p:cNvPr>
          <p:cNvSpPr/>
          <p:nvPr/>
        </p:nvSpPr>
        <p:spPr>
          <a:xfrm>
            <a:off x="2023834" y="3400864"/>
            <a:ext cx="8773487" cy="1285491"/>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在中彰投這個地區，過敏性鼻炎的就診人數比例反映了一週內的</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NO2</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暴露量，每多暴露</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1 ppb</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的</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NO2</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，一週內的就診人數約會增加</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0.0165‰</a:t>
            </a:r>
            <a:endPar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28" name="群組 27">
            <a:extLst>
              <a:ext uri="{FF2B5EF4-FFF2-40B4-BE49-F238E27FC236}">
                <a16:creationId xmlns:a16="http://schemas.microsoft.com/office/drawing/2014/main" id="{4D47B539-5D05-4DA5-A5BB-70F586D49977}"/>
              </a:ext>
            </a:extLst>
          </p:cNvPr>
          <p:cNvGrpSpPr/>
          <p:nvPr/>
        </p:nvGrpSpPr>
        <p:grpSpPr>
          <a:xfrm>
            <a:off x="1396088" y="168164"/>
            <a:ext cx="1620000" cy="540000"/>
            <a:chOff x="1445621" y="191648"/>
            <a:chExt cx="1620000" cy="540000"/>
          </a:xfrm>
          <a:noFill/>
        </p:grpSpPr>
        <p:sp>
          <p:nvSpPr>
            <p:cNvPr id="29" name="圓角矩形 5">
              <a:extLst>
                <a:ext uri="{FF2B5EF4-FFF2-40B4-BE49-F238E27FC236}">
                  <a16:creationId xmlns:a16="http://schemas.microsoft.com/office/drawing/2014/main" id="{35F82910-712D-4C59-8B4F-FCB3E8A18FF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B4729EDA-D7FC-4CEC-8254-884B237101FD}"/>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3" name="群組 32">
            <a:extLst>
              <a:ext uri="{FF2B5EF4-FFF2-40B4-BE49-F238E27FC236}">
                <a16:creationId xmlns:a16="http://schemas.microsoft.com/office/drawing/2014/main" id="{D82170F8-E663-4864-B07D-21B35AA3B617}"/>
              </a:ext>
            </a:extLst>
          </p:cNvPr>
          <p:cNvGrpSpPr/>
          <p:nvPr/>
        </p:nvGrpSpPr>
        <p:grpSpPr>
          <a:xfrm>
            <a:off x="3293321" y="169446"/>
            <a:ext cx="1620000" cy="540000"/>
            <a:chOff x="1445621" y="191648"/>
            <a:chExt cx="1620000" cy="540000"/>
          </a:xfrm>
          <a:solidFill>
            <a:schemeClr val="accent4"/>
          </a:solidFill>
        </p:grpSpPr>
        <p:sp>
          <p:nvSpPr>
            <p:cNvPr id="34" name="圓角矩形 14">
              <a:extLst>
                <a:ext uri="{FF2B5EF4-FFF2-40B4-BE49-F238E27FC236}">
                  <a16:creationId xmlns:a16="http://schemas.microsoft.com/office/drawing/2014/main" id="{0EC973A0-EAF2-4F3C-888B-49CA42A9352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id="{C4432346-F9B0-4568-A035-DE6447CAB5F0}"/>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6" name="群組 35">
            <a:extLst>
              <a:ext uri="{FF2B5EF4-FFF2-40B4-BE49-F238E27FC236}">
                <a16:creationId xmlns:a16="http://schemas.microsoft.com/office/drawing/2014/main" id="{C5BFF067-AD8A-43D3-8D49-4511C8C06564}"/>
              </a:ext>
            </a:extLst>
          </p:cNvPr>
          <p:cNvGrpSpPr/>
          <p:nvPr/>
        </p:nvGrpSpPr>
        <p:grpSpPr>
          <a:xfrm>
            <a:off x="5190554" y="169446"/>
            <a:ext cx="1620000" cy="540000"/>
            <a:chOff x="1445621" y="191648"/>
            <a:chExt cx="1620000" cy="540000"/>
          </a:xfrm>
          <a:noFill/>
        </p:grpSpPr>
        <p:sp>
          <p:nvSpPr>
            <p:cNvPr id="37" name="圓角矩形 17">
              <a:extLst>
                <a:ext uri="{FF2B5EF4-FFF2-40B4-BE49-F238E27FC236}">
                  <a16:creationId xmlns:a16="http://schemas.microsoft.com/office/drawing/2014/main" id="{39D11DE0-9243-4B27-B3E2-70CAF960845F}"/>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E1A4BF89-5068-40D0-9240-4CCAB213A779}"/>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9" name="群組 38">
            <a:extLst>
              <a:ext uri="{FF2B5EF4-FFF2-40B4-BE49-F238E27FC236}">
                <a16:creationId xmlns:a16="http://schemas.microsoft.com/office/drawing/2014/main" id="{21641EFD-2E7C-4B3C-B6D4-894109D38890}"/>
              </a:ext>
            </a:extLst>
          </p:cNvPr>
          <p:cNvGrpSpPr/>
          <p:nvPr/>
        </p:nvGrpSpPr>
        <p:grpSpPr>
          <a:xfrm>
            <a:off x="7087787" y="169446"/>
            <a:ext cx="1620000" cy="540000"/>
            <a:chOff x="1445621" y="191648"/>
            <a:chExt cx="1620000" cy="540000"/>
          </a:xfrm>
          <a:noFill/>
        </p:grpSpPr>
        <p:sp>
          <p:nvSpPr>
            <p:cNvPr id="40" name="圓角矩形 20">
              <a:extLst>
                <a:ext uri="{FF2B5EF4-FFF2-40B4-BE49-F238E27FC236}">
                  <a16:creationId xmlns:a16="http://schemas.microsoft.com/office/drawing/2014/main" id="{33B9534D-A7F6-4539-A5B7-82336DDD361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1" name="文字方塊 40">
              <a:extLst>
                <a:ext uri="{FF2B5EF4-FFF2-40B4-BE49-F238E27FC236}">
                  <a16:creationId xmlns:a16="http://schemas.microsoft.com/office/drawing/2014/main" id="{AA463D58-12A8-4D1F-9DE7-3BA403823CB9}"/>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175265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109091"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與過敏性鼻炎就診比例之相關性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36</a:t>
            </a:fld>
            <a:endParaRPr kumimoji="1" lang="zh-TW" altLang="en-US"/>
          </a:p>
        </p:txBody>
      </p:sp>
      <p:pic>
        <p:nvPicPr>
          <p:cNvPr id="7" name="圖片 6">
            <a:extLst>
              <a:ext uri="{FF2B5EF4-FFF2-40B4-BE49-F238E27FC236}">
                <a16:creationId xmlns:a16="http://schemas.microsoft.com/office/drawing/2014/main" id="{6664F12A-CD2A-4F3E-8690-941DAF46E79A}"/>
              </a:ext>
            </a:extLst>
          </p:cNvPr>
          <p:cNvPicPr>
            <a:picLocks noChangeAspect="1"/>
          </p:cNvPicPr>
          <p:nvPr/>
        </p:nvPicPr>
        <p:blipFill>
          <a:blip r:embed="rId4"/>
          <a:stretch>
            <a:fillRect/>
          </a:stretch>
        </p:blipFill>
        <p:spPr>
          <a:xfrm>
            <a:off x="472418" y="1728043"/>
            <a:ext cx="5537207" cy="4746177"/>
          </a:xfrm>
          <a:prstGeom prst="rect">
            <a:avLst/>
          </a:prstGeom>
        </p:spPr>
      </p:pic>
      <p:pic>
        <p:nvPicPr>
          <p:cNvPr id="29" name="圖片 28">
            <a:extLst>
              <a:ext uri="{FF2B5EF4-FFF2-40B4-BE49-F238E27FC236}">
                <a16:creationId xmlns:a16="http://schemas.microsoft.com/office/drawing/2014/main" id="{5747460E-91D5-44C2-B77C-FB82B8F59487}"/>
              </a:ext>
            </a:extLst>
          </p:cNvPr>
          <p:cNvPicPr>
            <a:picLocks noChangeAspect="1"/>
          </p:cNvPicPr>
          <p:nvPr/>
        </p:nvPicPr>
        <p:blipFill>
          <a:blip r:embed="rId5"/>
          <a:stretch>
            <a:fillRect/>
          </a:stretch>
        </p:blipFill>
        <p:spPr>
          <a:xfrm>
            <a:off x="6216414" y="1728043"/>
            <a:ext cx="5537207" cy="4746177"/>
          </a:xfrm>
          <a:prstGeom prst="rect">
            <a:avLst/>
          </a:prstGeom>
        </p:spPr>
      </p:pic>
      <p:sp>
        <p:nvSpPr>
          <p:cNvPr id="33" name="平行四邊形 32">
            <a:extLst>
              <a:ext uri="{FF2B5EF4-FFF2-40B4-BE49-F238E27FC236}">
                <a16:creationId xmlns:a16="http://schemas.microsoft.com/office/drawing/2014/main" id="{1F9FB747-98CA-439F-A1CD-597DF020CD9C}"/>
              </a:ext>
            </a:extLst>
          </p:cNvPr>
          <p:cNvSpPr/>
          <p:nvPr/>
        </p:nvSpPr>
        <p:spPr>
          <a:xfrm>
            <a:off x="2023834" y="3400864"/>
            <a:ext cx="8773487" cy="1285491"/>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在高屏這個地區，過敏性鼻炎的就診人數比例反映了一週前的</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NO2</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暴露量，每多暴露</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1 ppb</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的</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NO2</a:t>
            </a: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，一週後的就診人數約會增加</a:t>
            </a:r>
            <a:r>
              <a:rPr kumimoji="1" lang="en-US" altLang="zh-TW"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0.0154‰</a:t>
            </a:r>
            <a:endPar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27" name="群組 26">
            <a:extLst>
              <a:ext uri="{FF2B5EF4-FFF2-40B4-BE49-F238E27FC236}">
                <a16:creationId xmlns:a16="http://schemas.microsoft.com/office/drawing/2014/main" id="{0C668C83-54A9-45C3-AA03-7813A3F052A9}"/>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68C16278-7E69-4B5F-AB04-3FFA7B8E6A88}"/>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B53FB6D-5B37-47E9-9316-3B1963ABD855}"/>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1" name="群組 30">
            <a:extLst>
              <a:ext uri="{FF2B5EF4-FFF2-40B4-BE49-F238E27FC236}">
                <a16:creationId xmlns:a16="http://schemas.microsoft.com/office/drawing/2014/main" id="{5248763F-3FF0-4E0D-8310-19CB70031B42}"/>
              </a:ext>
            </a:extLst>
          </p:cNvPr>
          <p:cNvGrpSpPr/>
          <p:nvPr/>
        </p:nvGrpSpPr>
        <p:grpSpPr>
          <a:xfrm>
            <a:off x="3293321" y="169446"/>
            <a:ext cx="1620000" cy="540000"/>
            <a:chOff x="1445621" y="191648"/>
            <a:chExt cx="1620000" cy="540000"/>
          </a:xfrm>
          <a:solidFill>
            <a:schemeClr val="accent4"/>
          </a:solidFill>
        </p:grpSpPr>
        <p:sp>
          <p:nvSpPr>
            <p:cNvPr id="32" name="圓角矩形 14">
              <a:extLst>
                <a:ext uri="{FF2B5EF4-FFF2-40B4-BE49-F238E27FC236}">
                  <a16:creationId xmlns:a16="http://schemas.microsoft.com/office/drawing/2014/main" id="{5E9C9008-1E9C-4B06-8ECA-E0E5D13078F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08CE4942-1EC7-401E-B58C-2E976777BB14}"/>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5" name="群組 34">
            <a:extLst>
              <a:ext uri="{FF2B5EF4-FFF2-40B4-BE49-F238E27FC236}">
                <a16:creationId xmlns:a16="http://schemas.microsoft.com/office/drawing/2014/main" id="{FA68B7B5-CE31-46DE-BA95-F3A0FB0B2386}"/>
              </a:ext>
            </a:extLst>
          </p:cNvPr>
          <p:cNvGrpSpPr/>
          <p:nvPr/>
        </p:nvGrpSpPr>
        <p:grpSpPr>
          <a:xfrm>
            <a:off x="5190554" y="169446"/>
            <a:ext cx="1620000" cy="540000"/>
            <a:chOff x="1445621" y="191648"/>
            <a:chExt cx="1620000" cy="540000"/>
          </a:xfrm>
          <a:noFill/>
        </p:grpSpPr>
        <p:sp>
          <p:nvSpPr>
            <p:cNvPr id="36" name="圓角矩形 17">
              <a:extLst>
                <a:ext uri="{FF2B5EF4-FFF2-40B4-BE49-F238E27FC236}">
                  <a16:creationId xmlns:a16="http://schemas.microsoft.com/office/drawing/2014/main" id="{05EC2B7E-FE58-4F85-BDAB-B72F236495BF}"/>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9AD0233B-CE9F-4021-8336-5D34B44190C8}"/>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8" name="群組 37">
            <a:extLst>
              <a:ext uri="{FF2B5EF4-FFF2-40B4-BE49-F238E27FC236}">
                <a16:creationId xmlns:a16="http://schemas.microsoft.com/office/drawing/2014/main" id="{9D9BD9B9-AB72-4A2A-895D-C67CF2DE495A}"/>
              </a:ext>
            </a:extLst>
          </p:cNvPr>
          <p:cNvGrpSpPr/>
          <p:nvPr/>
        </p:nvGrpSpPr>
        <p:grpSpPr>
          <a:xfrm>
            <a:off x="7087787" y="169446"/>
            <a:ext cx="1620000" cy="540000"/>
            <a:chOff x="1445621" y="191648"/>
            <a:chExt cx="1620000" cy="540000"/>
          </a:xfrm>
          <a:noFill/>
        </p:grpSpPr>
        <p:sp>
          <p:nvSpPr>
            <p:cNvPr id="39" name="圓角矩形 20">
              <a:extLst>
                <a:ext uri="{FF2B5EF4-FFF2-40B4-BE49-F238E27FC236}">
                  <a16:creationId xmlns:a16="http://schemas.microsoft.com/office/drawing/2014/main" id="{26C36E73-5C9F-48E7-B564-15CEC69E1150}"/>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3DF19FC4-D024-48BF-8702-3BE19ECEF6AD}"/>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110523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109091"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與過敏性鼻炎就診比例之相關性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37</a:t>
            </a:fld>
            <a:endParaRPr kumimoji="1" lang="zh-TW" altLang="en-US"/>
          </a:p>
        </p:txBody>
      </p:sp>
      <p:pic>
        <p:nvPicPr>
          <p:cNvPr id="27" name="圖片 26">
            <a:extLst>
              <a:ext uri="{FF2B5EF4-FFF2-40B4-BE49-F238E27FC236}">
                <a16:creationId xmlns:a16="http://schemas.microsoft.com/office/drawing/2014/main" id="{B722538D-DEDF-41F5-812A-4C55E96BC632}"/>
              </a:ext>
            </a:extLst>
          </p:cNvPr>
          <p:cNvPicPr>
            <a:picLocks noChangeAspect="1"/>
          </p:cNvPicPr>
          <p:nvPr/>
        </p:nvPicPr>
        <p:blipFill>
          <a:blip r:embed="rId4"/>
          <a:stretch>
            <a:fillRect/>
          </a:stretch>
        </p:blipFill>
        <p:spPr>
          <a:xfrm>
            <a:off x="3043611" y="1866084"/>
            <a:ext cx="5527047" cy="4737469"/>
          </a:xfrm>
          <a:prstGeom prst="rect">
            <a:avLst/>
          </a:prstGeom>
        </p:spPr>
      </p:pic>
      <p:grpSp>
        <p:nvGrpSpPr>
          <p:cNvPr id="28" name="群組 27">
            <a:extLst>
              <a:ext uri="{FF2B5EF4-FFF2-40B4-BE49-F238E27FC236}">
                <a16:creationId xmlns:a16="http://schemas.microsoft.com/office/drawing/2014/main" id="{C9C67AB4-5CE3-4021-B2F2-642516CAB0C7}"/>
              </a:ext>
            </a:extLst>
          </p:cNvPr>
          <p:cNvGrpSpPr/>
          <p:nvPr/>
        </p:nvGrpSpPr>
        <p:grpSpPr>
          <a:xfrm>
            <a:off x="1396088" y="168164"/>
            <a:ext cx="1620000" cy="540000"/>
            <a:chOff x="1445621" y="191648"/>
            <a:chExt cx="1620000" cy="540000"/>
          </a:xfrm>
          <a:noFill/>
        </p:grpSpPr>
        <p:sp>
          <p:nvSpPr>
            <p:cNvPr id="29" name="圓角矩形 5">
              <a:extLst>
                <a:ext uri="{FF2B5EF4-FFF2-40B4-BE49-F238E27FC236}">
                  <a16:creationId xmlns:a16="http://schemas.microsoft.com/office/drawing/2014/main" id="{C7CAC858-9DA3-44D2-A500-E97CD7A9365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005FC721-9831-4F50-AB55-6C38A25BEF98}"/>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1" name="群組 30">
            <a:extLst>
              <a:ext uri="{FF2B5EF4-FFF2-40B4-BE49-F238E27FC236}">
                <a16:creationId xmlns:a16="http://schemas.microsoft.com/office/drawing/2014/main" id="{6AB4D9C9-69B7-45E1-AA9E-7EA244235F90}"/>
              </a:ext>
            </a:extLst>
          </p:cNvPr>
          <p:cNvGrpSpPr/>
          <p:nvPr/>
        </p:nvGrpSpPr>
        <p:grpSpPr>
          <a:xfrm>
            <a:off x="3293321" y="169446"/>
            <a:ext cx="1620000" cy="540000"/>
            <a:chOff x="1445621" y="191648"/>
            <a:chExt cx="1620000" cy="540000"/>
          </a:xfrm>
          <a:solidFill>
            <a:schemeClr val="accent4"/>
          </a:solidFill>
        </p:grpSpPr>
        <p:sp>
          <p:nvSpPr>
            <p:cNvPr id="32" name="圓角矩形 14">
              <a:extLst>
                <a:ext uri="{FF2B5EF4-FFF2-40B4-BE49-F238E27FC236}">
                  <a16:creationId xmlns:a16="http://schemas.microsoft.com/office/drawing/2014/main" id="{8118A5A6-B698-40FD-82E6-1E14AE817568}"/>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5380449B-7710-48A2-8441-18A17273F83F}"/>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4" name="群組 33">
            <a:extLst>
              <a:ext uri="{FF2B5EF4-FFF2-40B4-BE49-F238E27FC236}">
                <a16:creationId xmlns:a16="http://schemas.microsoft.com/office/drawing/2014/main" id="{D04FE326-1D21-4482-953F-1B29C9B9C672}"/>
              </a:ext>
            </a:extLst>
          </p:cNvPr>
          <p:cNvGrpSpPr/>
          <p:nvPr/>
        </p:nvGrpSpPr>
        <p:grpSpPr>
          <a:xfrm>
            <a:off x="5190554" y="169446"/>
            <a:ext cx="1620000" cy="540000"/>
            <a:chOff x="1445621" y="191648"/>
            <a:chExt cx="1620000" cy="540000"/>
          </a:xfrm>
          <a:noFill/>
        </p:grpSpPr>
        <p:sp>
          <p:nvSpPr>
            <p:cNvPr id="35" name="圓角矩形 17">
              <a:extLst>
                <a:ext uri="{FF2B5EF4-FFF2-40B4-BE49-F238E27FC236}">
                  <a16:creationId xmlns:a16="http://schemas.microsoft.com/office/drawing/2014/main" id="{6D73E0E9-CA41-4CDD-8DEC-9679BE15D0F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DB689ABF-B5E9-48EC-989F-679D51AB7EC0}"/>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7" name="群組 36">
            <a:extLst>
              <a:ext uri="{FF2B5EF4-FFF2-40B4-BE49-F238E27FC236}">
                <a16:creationId xmlns:a16="http://schemas.microsoft.com/office/drawing/2014/main" id="{BCAC2EA8-6FB3-4059-A05E-7A15C54FD17B}"/>
              </a:ext>
            </a:extLst>
          </p:cNvPr>
          <p:cNvGrpSpPr/>
          <p:nvPr/>
        </p:nvGrpSpPr>
        <p:grpSpPr>
          <a:xfrm>
            <a:off x="7087787" y="169446"/>
            <a:ext cx="1620000" cy="540000"/>
            <a:chOff x="1445621" y="191648"/>
            <a:chExt cx="1620000" cy="540000"/>
          </a:xfrm>
          <a:noFill/>
        </p:grpSpPr>
        <p:sp>
          <p:nvSpPr>
            <p:cNvPr id="38" name="圓角矩形 20">
              <a:extLst>
                <a:ext uri="{FF2B5EF4-FFF2-40B4-BE49-F238E27FC236}">
                  <a16:creationId xmlns:a16="http://schemas.microsoft.com/office/drawing/2014/main" id="{AEEE58CF-EB9A-4EFC-AE72-59A6F6011D10}"/>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57E0E3AF-A731-4420-9CE1-1DEBDF26124E}"/>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128799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416868"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與上呼吸道感染就診比例之相關性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38</a:t>
            </a:fld>
            <a:endParaRPr kumimoji="1" lang="zh-TW" altLang="en-US"/>
          </a:p>
        </p:txBody>
      </p:sp>
      <p:pic>
        <p:nvPicPr>
          <p:cNvPr id="7" name="圖片 6">
            <a:extLst>
              <a:ext uri="{FF2B5EF4-FFF2-40B4-BE49-F238E27FC236}">
                <a16:creationId xmlns:a16="http://schemas.microsoft.com/office/drawing/2014/main" id="{A29BF83C-C7F3-4D22-82AF-0401115BCFF9}"/>
              </a:ext>
            </a:extLst>
          </p:cNvPr>
          <p:cNvPicPr>
            <a:picLocks noChangeAspect="1"/>
          </p:cNvPicPr>
          <p:nvPr/>
        </p:nvPicPr>
        <p:blipFill>
          <a:blip r:embed="rId4"/>
          <a:stretch>
            <a:fillRect/>
          </a:stretch>
        </p:blipFill>
        <p:spPr>
          <a:xfrm>
            <a:off x="921133" y="1920751"/>
            <a:ext cx="5174866" cy="4435599"/>
          </a:xfrm>
          <a:prstGeom prst="rect">
            <a:avLst/>
          </a:prstGeom>
        </p:spPr>
      </p:pic>
      <p:pic>
        <p:nvPicPr>
          <p:cNvPr id="29" name="圖片 28">
            <a:extLst>
              <a:ext uri="{FF2B5EF4-FFF2-40B4-BE49-F238E27FC236}">
                <a16:creationId xmlns:a16="http://schemas.microsoft.com/office/drawing/2014/main" id="{D7CDA019-D82E-4A82-B1B5-EC9FF836914B}"/>
              </a:ext>
            </a:extLst>
          </p:cNvPr>
          <p:cNvPicPr>
            <a:picLocks noChangeAspect="1"/>
          </p:cNvPicPr>
          <p:nvPr/>
        </p:nvPicPr>
        <p:blipFill>
          <a:blip r:embed="rId5"/>
          <a:stretch>
            <a:fillRect/>
          </a:stretch>
        </p:blipFill>
        <p:spPr>
          <a:xfrm>
            <a:off x="6096000" y="1920751"/>
            <a:ext cx="5174866" cy="4435599"/>
          </a:xfrm>
          <a:prstGeom prst="rect">
            <a:avLst/>
          </a:prstGeom>
        </p:spPr>
      </p:pic>
      <p:grpSp>
        <p:nvGrpSpPr>
          <p:cNvPr id="27" name="群組 26">
            <a:extLst>
              <a:ext uri="{FF2B5EF4-FFF2-40B4-BE49-F238E27FC236}">
                <a16:creationId xmlns:a16="http://schemas.microsoft.com/office/drawing/2014/main" id="{A645ACC3-4946-4525-826F-D6D9CA952ADD}"/>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39A8464F-1CEF-4F94-A924-1A06D8966AA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0DA1C1BB-B410-48D9-A27F-C7D463202DE8}"/>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1" name="群組 30">
            <a:extLst>
              <a:ext uri="{FF2B5EF4-FFF2-40B4-BE49-F238E27FC236}">
                <a16:creationId xmlns:a16="http://schemas.microsoft.com/office/drawing/2014/main" id="{C8E05D37-143D-494B-BF2F-99E7ECAC451A}"/>
              </a:ext>
            </a:extLst>
          </p:cNvPr>
          <p:cNvGrpSpPr/>
          <p:nvPr/>
        </p:nvGrpSpPr>
        <p:grpSpPr>
          <a:xfrm>
            <a:off x="3293321" y="169446"/>
            <a:ext cx="1620000" cy="540000"/>
            <a:chOff x="1445621" y="191648"/>
            <a:chExt cx="1620000" cy="540000"/>
          </a:xfrm>
          <a:solidFill>
            <a:schemeClr val="accent4"/>
          </a:solidFill>
        </p:grpSpPr>
        <p:sp>
          <p:nvSpPr>
            <p:cNvPr id="32" name="圓角矩形 14">
              <a:extLst>
                <a:ext uri="{FF2B5EF4-FFF2-40B4-BE49-F238E27FC236}">
                  <a16:creationId xmlns:a16="http://schemas.microsoft.com/office/drawing/2014/main" id="{05BDA295-A754-4640-A09E-9C287F6D52D1}"/>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E520C4E6-2825-4D28-A534-F91896E2E7B1}"/>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4" name="群組 33">
            <a:extLst>
              <a:ext uri="{FF2B5EF4-FFF2-40B4-BE49-F238E27FC236}">
                <a16:creationId xmlns:a16="http://schemas.microsoft.com/office/drawing/2014/main" id="{29FBA25F-382E-4603-9329-7256022F9A33}"/>
              </a:ext>
            </a:extLst>
          </p:cNvPr>
          <p:cNvGrpSpPr/>
          <p:nvPr/>
        </p:nvGrpSpPr>
        <p:grpSpPr>
          <a:xfrm>
            <a:off x="5190554" y="169446"/>
            <a:ext cx="1620000" cy="540000"/>
            <a:chOff x="1445621" y="191648"/>
            <a:chExt cx="1620000" cy="540000"/>
          </a:xfrm>
          <a:noFill/>
        </p:grpSpPr>
        <p:sp>
          <p:nvSpPr>
            <p:cNvPr id="35" name="圓角矩形 17">
              <a:extLst>
                <a:ext uri="{FF2B5EF4-FFF2-40B4-BE49-F238E27FC236}">
                  <a16:creationId xmlns:a16="http://schemas.microsoft.com/office/drawing/2014/main" id="{BC420D09-3998-4289-8E75-8A69862B3AC1}"/>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8534657C-AE11-4DCB-A67C-CBBB7D45FAC1}"/>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7" name="群組 36">
            <a:extLst>
              <a:ext uri="{FF2B5EF4-FFF2-40B4-BE49-F238E27FC236}">
                <a16:creationId xmlns:a16="http://schemas.microsoft.com/office/drawing/2014/main" id="{0C7460FF-5774-4BDD-BA0D-85EDCC273F73}"/>
              </a:ext>
            </a:extLst>
          </p:cNvPr>
          <p:cNvGrpSpPr/>
          <p:nvPr/>
        </p:nvGrpSpPr>
        <p:grpSpPr>
          <a:xfrm>
            <a:off x="7087787" y="169446"/>
            <a:ext cx="1620000" cy="540000"/>
            <a:chOff x="1445621" y="191648"/>
            <a:chExt cx="1620000" cy="540000"/>
          </a:xfrm>
          <a:noFill/>
        </p:grpSpPr>
        <p:sp>
          <p:nvSpPr>
            <p:cNvPr id="38" name="圓角矩形 20">
              <a:extLst>
                <a:ext uri="{FF2B5EF4-FFF2-40B4-BE49-F238E27FC236}">
                  <a16:creationId xmlns:a16="http://schemas.microsoft.com/office/drawing/2014/main" id="{FA889FB5-8D27-47BA-A5EB-AA1FE43E8F3F}"/>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51CF60A4-BCAF-4835-AFB8-AF4CA620DDEF}"/>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232013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416868"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與上呼吸道感染就診比例之相關性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39</a:t>
            </a:fld>
            <a:endParaRPr kumimoji="1" lang="zh-TW" altLang="en-US"/>
          </a:p>
        </p:txBody>
      </p:sp>
      <p:pic>
        <p:nvPicPr>
          <p:cNvPr id="27" name="圖片 26">
            <a:extLst>
              <a:ext uri="{FF2B5EF4-FFF2-40B4-BE49-F238E27FC236}">
                <a16:creationId xmlns:a16="http://schemas.microsoft.com/office/drawing/2014/main" id="{9B819595-864A-4F7B-A715-C78022ABF1AF}"/>
              </a:ext>
            </a:extLst>
          </p:cNvPr>
          <p:cNvPicPr>
            <a:picLocks noChangeAspect="1"/>
          </p:cNvPicPr>
          <p:nvPr/>
        </p:nvPicPr>
        <p:blipFill>
          <a:blip r:embed="rId4"/>
          <a:stretch>
            <a:fillRect/>
          </a:stretch>
        </p:blipFill>
        <p:spPr>
          <a:xfrm>
            <a:off x="476183" y="1728043"/>
            <a:ext cx="5463865" cy="4683313"/>
          </a:xfrm>
          <a:prstGeom prst="rect">
            <a:avLst/>
          </a:prstGeom>
        </p:spPr>
      </p:pic>
      <p:pic>
        <p:nvPicPr>
          <p:cNvPr id="30" name="圖片 29">
            <a:extLst>
              <a:ext uri="{FF2B5EF4-FFF2-40B4-BE49-F238E27FC236}">
                <a16:creationId xmlns:a16="http://schemas.microsoft.com/office/drawing/2014/main" id="{7021AC15-8015-4595-8234-DD77811F9753}"/>
              </a:ext>
            </a:extLst>
          </p:cNvPr>
          <p:cNvPicPr>
            <a:picLocks noChangeAspect="1"/>
          </p:cNvPicPr>
          <p:nvPr/>
        </p:nvPicPr>
        <p:blipFill>
          <a:blip r:embed="rId5"/>
          <a:stretch>
            <a:fillRect/>
          </a:stretch>
        </p:blipFill>
        <p:spPr>
          <a:xfrm>
            <a:off x="5975854" y="1728043"/>
            <a:ext cx="5463865" cy="4683313"/>
          </a:xfrm>
          <a:prstGeom prst="rect">
            <a:avLst/>
          </a:prstGeom>
        </p:spPr>
      </p:pic>
      <p:grpSp>
        <p:nvGrpSpPr>
          <p:cNvPr id="28" name="群組 27">
            <a:extLst>
              <a:ext uri="{FF2B5EF4-FFF2-40B4-BE49-F238E27FC236}">
                <a16:creationId xmlns:a16="http://schemas.microsoft.com/office/drawing/2014/main" id="{929A74D4-73F6-476A-8D6E-7DF3310C0A2E}"/>
              </a:ext>
            </a:extLst>
          </p:cNvPr>
          <p:cNvGrpSpPr/>
          <p:nvPr/>
        </p:nvGrpSpPr>
        <p:grpSpPr>
          <a:xfrm>
            <a:off x="1396088" y="168164"/>
            <a:ext cx="1620000" cy="540000"/>
            <a:chOff x="1445621" y="191648"/>
            <a:chExt cx="1620000" cy="540000"/>
          </a:xfrm>
          <a:noFill/>
        </p:grpSpPr>
        <p:sp>
          <p:nvSpPr>
            <p:cNvPr id="29" name="圓角矩形 5">
              <a:extLst>
                <a:ext uri="{FF2B5EF4-FFF2-40B4-BE49-F238E27FC236}">
                  <a16:creationId xmlns:a16="http://schemas.microsoft.com/office/drawing/2014/main" id="{545827E5-DB34-44CA-8BBE-FDADEF74804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BE3B131E-320D-4DA8-AA2F-732876B53253}"/>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2" name="群組 31">
            <a:extLst>
              <a:ext uri="{FF2B5EF4-FFF2-40B4-BE49-F238E27FC236}">
                <a16:creationId xmlns:a16="http://schemas.microsoft.com/office/drawing/2014/main" id="{AB0C87F9-8E3A-4E62-91F0-A6C25674828B}"/>
              </a:ext>
            </a:extLst>
          </p:cNvPr>
          <p:cNvGrpSpPr/>
          <p:nvPr/>
        </p:nvGrpSpPr>
        <p:grpSpPr>
          <a:xfrm>
            <a:off x="3293321" y="169446"/>
            <a:ext cx="1620000" cy="540000"/>
            <a:chOff x="1445621" y="191648"/>
            <a:chExt cx="1620000" cy="540000"/>
          </a:xfrm>
          <a:solidFill>
            <a:schemeClr val="accent4"/>
          </a:solidFill>
        </p:grpSpPr>
        <p:sp>
          <p:nvSpPr>
            <p:cNvPr id="33" name="圓角矩形 14">
              <a:extLst>
                <a:ext uri="{FF2B5EF4-FFF2-40B4-BE49-F238E27FC236}">
                  <a16:creationId xmlns:a16="http://schemas.microsoft.com/office/drawing/2014/main" id="{2A1D7D38-2DA2-4ACA-953A-0C308C8B9010}"/>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FFC8780C-FB22-48AC-951F-C96700EB4405}"/>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5" name="群組 34">
            <a:extLst>
              <a:ext uri="{FF2B5EF4-FFF2-40B4-BE49-F238E27FC236}">
                <a16:creationId xmlns:a16="http://schemas.microsoft.com/office/drawing/2014/main" id="{9A752FF1-9087-4657-806B-10E61ABDD532}"/>
              </a:ext>
            </a:extLst>
          </p:cNvPr>
          <p:cNvGrpSpPr/>
          <p:nvPr/>
        </p:nvGrpSpPr>
        <p:grpSpPr>
          <a:xfrm>
            <a:off x="5190554" y="169446"/>
            <a:ext cx="1620000" cy="540000"/>
            <a:chOff x="1445621" y="191648"/>
            <a:chExt cx="1620000" cy="540000"/>
          </a:xfrm>
          <a:noFill/>
        </p:grpSpPr>
        <p:sp>
          <p:nvSpPr>
            <p:cNvPr id="36" name="圓角矩形 17">
              <a:extLst>
                <a:ext uri="{FF2B5EF4-FFF2-40B4-BE49-F238E27FC236}">
                  <a16:creationId xmlns:a16="http://schemas.microsoft.com/office/drawing/2014/main" id="{8F776734-8A3F-4A7B-AB1D-7488A458ECA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A72637CE-D791-4CCA-82FB-78CB28B2B1C9}"/>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8" name="群組 37">
            <a:extLst>
              <a:ext uri="{FF2B5EF4-FFF2-40B4-BE49-F238E27FC236}">
                <a16:creationId xmlns:a16="http://schemas.microsoft.com/office/drawing/2014/main" id="{EDBBE6F9-CAB7-471B-B902-D08DE83AAA33}"/>
              </a:ext>
            </a:extLst>
          </p:cNvPr>
          <p:cNvGrpSpPr/>
          <p:nvPr/>
        </p:nvGrpSpPr>
        <p:grpSpPr>
          <a:xfrm>
            <a:off x="7087787" y="169446"/>
            <a:ext cx="1620000" cy="540000"/>
            <a:chOff x="1445621" y="191648"/>
            <a:chExt cx="1620000" cy="540000"/>
          </a:xfrm>
          <a:noFill/>
        </p:grpSpPr>
        <p:sp>
          <p:nvSpPr>
            <p:cNvPr id="39" name="圓角矩形 20">
              <a:extLst>
                <a:ext uri="{FF2B5EF4-FFF2-40B4-BE49-F238E27FC236}">
                  <a16:creationId xmlns:a16="http://schemas.microsoft.com/office/drawing/2014/main" id="{148CF985-B96D-4E78-AAED-10BECF8C911F}"/>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860FAF52-1B01-48D8-8E91-818BA72C271C}"/>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4219162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7C668F2E-129F-90C3-671D-56ACE14BD58B}"/>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850022F-7A6F-53EC-D34C-12A7DCA724C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30" name="圖片 29" descr="一張含有 圖形, 字型, 圓形, 藝術 的圖片&#10;&#10;AI 產生的內容可能不正確。">
            <a:extLst>
              <a:ext uri="{FF2B5EF4-FFF2-40B4-BE49-F238E27FC236}">
                <a16:creationId xmlns:a16="http://schemas.microsoft.com/office/drawing/2014/main" id="{70638253-5AF5-91F5-E7E6-9C6E7D47C6ED}"/>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52" name="圖片 51" descr="一張含有 圖形, 字型, 圓形, 藝術 的圖片&#10;&#10;AI 產生的內容可能不正確。">
            <a:extLst>
              <a:ext uri="{FF2B5EF4-FFF2-40B4-BE49-F238E27FC236}">
                <a16:creationId xmlns:a16="http://schemas.microsoft.com/office/drawing/2014/main" id="{6D4BBBB4-1698-495E-341D-129EC1580346}"/>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54" name="圖片 53" descr="一張含有 字型, 符號, 圖形, 美工圖案 的圖片&#10;&#10;AI 產生的內容可能不正確。">
            <a:extLst>
              <a:ext uri="{FF2B5EF4-FFF2-40B4-BE49-F238E27FC236}">
                <a16:creationId xmlns:a16="http://schemas.microsoft.com/office/drawing/2014/main" id="{26236909-6091-B35C-B8F9-B33B6E6D5929}"/>
              </a:ext>
            </a:extLst>
          </p:cNvPr>
          <p:cNvPicPr>
            <a:picLocks noChangeAspect="1"/>
          </p:cNvPicPr>
          <p:nvPr/>
        </p:nvPicPr>
        <p:blipFill>
          <a:blip r:embed="rId3"/>
          <a:stretch>
            <a:fillRect/>
          </a:stretch>
        </p:blipFill>
        <p:spPr>
          <a:xfrm>
            <a:off x="338044" y="78164"/>
            <a:ext cx="720000" cy="720000"/>
          </a:xfrm>
          <a:prstGeom prst="rect">
            <a:avLst/>
          </a:prstGeom>
        </p:spPr>
      </p:pic>
      <p:pic>
        <p:nvPicPr>
          <p:cNvPr id="55" name="圖片 54" descr="一張含有 圖形, 字型, 圓形, 藝術 的圖片&#10;&#10;AI 產生的內容可能不正確。">
            <a:extLst>
              <a:ext uri="{FF2B5EF4-FFF2-40B4-BE49-F238E27FC236}">
                <a16:creationId xmlns:a16="http://schemas.microsoft.com/office/drawing/2014/main" id="{968CD290-7950-C200-4881-843E3B55FC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56" name="文字方塊 55">
            <a:extLst>
              <a:ext uri="{FF2B5EF4-FFF2-40B4-BE49-F238E27FC236}">
                <a16:creationId xmlns:a16="http://schemas.microsoft.com/office/drawing/2014/main" id="{5CE76ECE-F6E1-F802-A7EF-0CEDADFBD36F}"/>
              </a:ext>
            </a:extLst>
          </p:cNvPr>
          <p:cNvSpPr txBox="1"/>
          <p:nvPr/>
        </p:nvSpPr>
        <p:spPr>
          <a:xfrm>
            <a:off x="698044" y="1266378"/>
            <a:ext cx="1415772"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相關文獻</a:t>
            </a:r>
          </a:p>
        </p:txBody>
      </p:sp>
      <p:sp>
        <p:nvSpPr>
          <p:cNvPr id="59" name="投影片編號版面配置區 58">
            <a:extLst>
              <a:ext uri="{FF2B5EF4-FFF2-40B4-BE49-F238E27FC236}">
                <a16:creationId xmlns:a16="http://schemas.microsoft.com/office/drawing/2014/main" id="{7B042F37-1D6B-F144-63BC-EEC1179E25D8}"/>
              </a:ext>
            </a:extLst>
          </p:cNvPr>
          <p:cNvSpPr>
            <a:spLocks noGrp="1"/>
          </p:cNvSpPr>
          <p:nvPr>
            <p:ph type="sldNum" sz="quarter" idx="12"/>
          </p:nvPr>
        </p:nvSpPr>
        <p:spPr/>
        <p:txBody>
          <a:bodyPr/>
          <a:lstStyle/>
          <a:p>
            <a:fld id="{B2EE65BD-2A04-9A47-8DB5-951B4720CA03}" type="slidenum">
              <a:rPr kumimoji="1" lang="zh-TW" altLang="en-US" smtClean="0"/>
              <a:t>4</a:t>
            </a:fld>
            <a:endParaRPr kumimoji="1" lang="zh-TW" altLang="en-US"/>
          </a:p>
        </p:txBody>
      </p:sp>
      <p:graphicFrame>
        <p:nvGraphicFramePr>
          <p:cNvPr id="6" name="表格 6">
            <a:extLst>
              <a:ext uri="{FF2B5EF4-FFF2-40B4-BE49-F238E27FC236}">
                <a16:creationId xmlns:a16="http://schemas.microsoft.com/office/drawing/2014/main" id="{CB352CEF-7974-4CD7-A37E-3B5C3DE9CBC9}"/>
              </a:ext>
            </a:extLst>
          </p:cNvPr>
          <p:cNvGraphicFramePr>
            <a:graphicFrameLocks noGrp="1"/>
          </p:cNvGraphicFramePr>
          <p:nvPr>
            <p:extLst>
              <p:ext uri="{D42A27DB-BD31-4B8C-83A1-F6EECF244321}">
                <p14:modId xmlns:p14="http://schemas.microsoft.com/office/powerpoint/2010/main" val="4051742365"/>
              </p:ext>
            </p:extLst>
          </p:nvPr>
        </p:nvGraphicFramePr>
        <p:xfrm>
          <a:off x="658200" y="2087683"/>
          <a:ext cx="11009462" cy="3709803"/>
        </p:xfrm>
        <a:graphic>
          <a:graphicData uri="http://schemas.openxmlformats.org/drawingml/2006/table">
            <a:tbl>
              <a:tblPr firstRow="1" bandRow="1">
                <a:tableStyleId>{00A15C55-8517-42AA-B614-E9B94910E393}</a:tableStyleId>
              </a:tblPr>
              <a:tblGrid>
                <a:gridCol w="1591882">
                  <a:extLst>
                    <a:ext uri="{9D8B030D-6E8A-4147-A177-3AD203B41FA5}">
                      <a16:colId xmlns:a16="http://schemas.microsoft.com/office/drawing/2014/main" val="2140588316"/>
                    </a:ext>
                  </a:extLst>
                </a:gridCol>
                <a:gridCol w="9417580">
                  <a:extLst>
                    <a:ext uri="{9D8B030D-6E8A-4147-A177-3AD203B41FA5}">
                      <a16:colId xmlns:a16="http://schemas.microsoft.com/office/drawing/2014/main" val="3977123931"/>
                    </a:ext>
                  </a:extLst>
                </a:gridCol>
              </a:tblGrid>
              <a:tr h="554679">
                <a:tc>
                  <a:txBody>
                    <a:bodyPr/>
                    <a:lstStyle/>
                    <a:p>
                      <a:pPr algn="ctr"/>
                      <a:r>
                        <a:rPr lang="zh-TW" altLang="en-US" dirty="0">
                          <a:solidFill>
                            <a:schemeClr val="tx1"/>
                          </a:solidFill>
                          <a:latin typeface="Noto Sans TC Medium" panose="020B0200000000000000" pitchFamily="34" charset="-120"/>
                          <a:ea typeface="Noto Sans TC Medium" panose="020B0200000000000000" pitchFamily="34" charset="-120"/>
                        </a:rPr>
                        <a:t>研究項目</a:t>
                      </a:r>
                    </a:p>
                  </a:txBody>
                  <a:tcPr anchor="ctr">
                    <a:lnR w="12700" cap="flat" cmpd="sng" algn="ctr">
                      <a:solidFill>
                        <a:schemeClr val="tx2">
                          <a:lumMod val="20000"/>
                          <a:lumOff val="80000"/>
                        </a:schemeClr>
                      </a:solidFill>
                      <a:prstDash val="solid"/>
                      <a:round/>
                      <a:headEnd type="none" w="med" len="med"/>
                      <a:tailEnd type="none" w="med" len="med"/>
                    </a:lnR>
                    <a:lnB w="19050" cap="flat" cmpd="sng" algn="ctr">
                      <a:solidFill>
                        <a:schemeClr val="tx2">
                          <a:lumMod val="40000"/>
                          <a:lumOff val="60000"/>
                        </a:schemeClr>
                      </a:solidFill>
                      <a:prstDash val="solid"/>
                      <a:round/>
                      <a:headEnd type="none" w="med" len="med"/>
                      <a:tailEnd type="none" w="med" len="med"/>
                    </a:lnB>
                    <a:noFill/>
                  </a:tcPr>
                </a:tc>
                <a:tc>
                  <a:txBody>
                    <a:bodyPr/>
                    <a:lstStyle/>
                    <a:p>
                      <a:pPr algn="ctr"/>
                      <a:r>
                        <a:rPr lang="zh-TW" altLang="en-US" dirty="0">
                          <a:solidFill>
                            <a:schemeClr val="tx1"/>
                          </a:solidFill>
                          <a:latin typeface="Noto Sans TC Medium" panose="020B0200000000000000" pitchFamily="34" charset="-120"/>
                          <a:ea typeface="Noto Sans TC Medium" panose="020B0200000000000000" pitchFamily="34" charset="-120"/>
                        </a:rPr>
                        <a:t>論文名稱</a:t>
                      </a:r>
                    </a:p>
                  </a:txBody>
                  <a:tcPr anchor="ctr">
                    <a:lnL w="12700" cap="flat" cmpd="sng" algn="ctr">
                      <a:solidFill>
                        <a:schemeClr val="tx2">
                          <a:lumMod val="20000"/>
                          <a:lumOff val="80000"/>
                        </a:schemeClr>
                      </a:solidFill>
                      <a:prstDash val="solid"/>
                      <a:round/>
                      <a:headEnd type="none" w="med" len="med"/>
                      <a:tailEnd type="none" w="med" len="med"/>
                    </a:lnL>
                    <a:lnB w="19050" cap="flat" cmpd="sng" algn="ctr">
                      <a:solidFill>
                        <a:schemeClr val="tx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905280790"/>
                  </a:ext>
                </a:extLst>
              </a:tr>
              <a:tr h="730782">
                <a:tc rowSpan="2">
                  <a:txBody>
                    <a:bodyPr/>
                    <a:lstStyle/>
                    <a:p>
                      <a:pPr algn="ctr"/>
                      <a:r>
                        <a:rPr lang="zh-TW" altLang="en-US" dirty="0">
                          <a:latin typeface="Noto Sans TC Medium" panose="020B0200000000000000" pitchFamily="34" charset="-120"/>
                          <a:ea typeface="Noto Sans TC Medium" panose="020B0200000000000000" pitchFamily="34" charset="-120"/>
                        </a:rPr>
                        <a:t>空氣汙染</a:t>
                      </a:r>
                    </a:p>
                  </a:txBody>
                  <a:tcPr anchor="ctr">
                    <a:lnR w="12700" cap="flat" cmpd="sng" algn="ctr">
                      <a:solidFill>
                        <a:schemeClr val="tx2">
                          <a:lumMod val="20000"/>
                          <a:lumOff val="80000"/>
                        </a:schemeClr>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i="0" dirty="0">
                          <a:latin typeface="Times New Roman" panose="02020603050405020304" pitchFamily="18" charset="0"/>
                          <a:ea typeface="Noto Sans TC Medium" panose="020B0200000000000000" pitchFamily="34" charset="-120"/>
                          <a:cs typeface="Times New Roman" panose="02020603050405020304" pitchFamily="18" charset="0"/>
                        </a:rPr>
                        <a:t>Air quality index prediction using IDW geostatistical technique and OLS-based GIS technique in Kuala Lumpur, Malaysia</a:t>
                      </a:r>
                    </a:p>
                  </a:txBody>
                  <a:tcPr anchor="ctr">
                    <a:lnL w="12700" cap="flat" cmpd="sng" algn="ctr">
                      <a:solidFill>
                        <a:schemeClr val="tx2">
                          <a:lumMod val="20000"/>
                          <a:lumOff val="80000"/>
                        </a:schemeClr>
                      </a:solidFill>
                      <a:prstDash val="solid"/>
                      <a:round/>
                      <a:headEnd type="none" w="med" len="med"/>
                      <a:tailEnd type="none" w="med" len="med"/>
                    </a:lnL>
                    <a:lnT w="19050" cap="flat" cmpd="sng" algn="ctr">
                      <a:solidFill>
                        <a:schemeClr val="tx2">
                          <a:lumMod val="40000"/>
                          <a:lumOff val="6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2672539004"/>
                  </a:ext>
                </a:extLst>
              </a:tr>
              <a:tr h="423390">
                <a:tc vMerge="1">
                  <a:txBody>
                    <a:bodyPr/>
                    <a:lstStyle/>
                    <a:p>
                      <a:endParaRPr lang="zh-TW" altLang="en-US" dirty="0"/>
                    </a:p>
                  </a:txBody>
                  <a:tcPr/>
                </a:tc>
                <a:tc>
                  <a:txBody>
                    <a:bodyPr/>
                    <a:lstStyle/>
                    <a:p>
                      <a:r>
                        <a:rPr lang="zh-TW" altLang="en-US" dirty="0">
                          <a:latin typeface="Noto Sans TC Medium" panose="020B0200000000000000" pitchFamily="34" charset="-120"/>
                          <a:ea typeface="Noto Sans TC Medium" panose="020B0200000000000000" pitchFamily="34" charset="-120"/>
                        </a:rPr>
                        <a:t>應用反距離權重法建立台灣空氣污染指標</a:t>
                      </a:r>
                    </a:p>
                  </a:txBody>
                  <a:tcPr anchor="ctr">
                    <a:lnL w="12700" cap="flat" cmpd="sng" algn="ctr">
                      <a:solidFill>
                        <a:schemeClr val="tx2">
                          <a:lumMod val="20000"/>
                          <a:lumOff val="80000"/>
                        </a:schemeClr>
                      </a:solidFill>
                      <a:prstDash val="solid"/>
                      <a:round/>
                      <a:headEnd type="none" w="med" len="med"/>
                      <a:tailEnd type="none" w="med" len="med"/>
                    </a:lnL>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357662489"/>
                  </a:ext>
                </a:extLst>
              </a:tr>
              <a:tr h="423390">
                <a:tc rowSpan="2">
                  <a:txBody>
                    <a:bodyPr/>
                    <a:lstStyle/>
                    <a:p>
                      <a:pPr algn="ctr"/>
                      <a:r>
                        <a:rPr lang="zh-TW" altLang="en-US" dirty="0">
                          <a:latin typeface="Noto Sans TC Medium" panose="020B0200000000000000" pitchFamily="34" charset="-120"/>
                          <a:ea typeface="Noto Sans TC Medium" panose="020B0200000000000000" pitchFamily="34" charset="-120"/>
                        </a:rPr>
                        <a:t>雨量</a:t>
                      </a:r>
                    </a:p>
                  </a:txBody>
                  <a:tcPr anchor="ctr">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tc>
                  <a:txBody>
                    <a:bodyPr/>
                    <a:lstStyle/>
                    <a:p>
                      <a:r>
                        <a:rPr lang="en-US" altLang="zh-TW" b="1" dirty="0">
                          <a:latin typeface="Times New Roman" panose="02020603050405020304" pitchFamily="18" charset="0"/>
                          <a:ea typeface="Noto Sans TC Medium" panose="020B0200000000000000" pitchFamily="34" charset="-120"/>
                          <a:cs typeface="Times New Roman" panose="02020603050405020304" pitchFamily="18" charset="0"/>
                        </a:rPr>
                        <a:t>Climate trend analysis for a semi-arid Borana zone in southern Ethiopia during 1981–2018</a:t>
                      </a:r>
                      <a:endParaRPr lang="zh-TW" altLang="en-US" b="1" dirty="0">
                        <a:latin typeface="Times New Roman" panose="02020603050405020304" pitchFamily="18" charset="0"/>
                        <a:ea typeface="Noto Sans TC Medium" panose="020B0200000000000000" pitchFamily="34" charset="-120"/>
                        <a:cs typeface="Times New Roman" panose="02020603050405020304" pitchFamily="18" charset="0"/>
                      </a:endParaRPr>
                    </a:p>
                  </a:txBody>
                  <a:tcPr anchor="ctr">
                    <a:lnL w="12700" cap="flat" cmpd="sng" algn="ctr">
                      <a:solidFill>
                        <a:schemeClr val="tx2">
                          <a:lumMod val="20000"/>
                          <a:lumOff val="80000"/>
                        </a:schemeClr>
                      </a:solidFill>
                      <a:prstDash val="solid"/>
                      <a:round/>
                      <a:headEnd type="none" w="med" len="med"/>
                      <a:tailEnd type="none" w="med" len="med"/>
                    </a:lnL>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767502142"/>
                  </a:ext>
                </a:extLst>
              </a:tr>
              <a:tr h="423390">
                <a:tc vMerge="1">
                  <a:txBody>
                    <a:bodyPr/>
                    <a:lstStyle/>
                    <a:p>
                      <a:endParaRPr lang="zh-TW" altLang="en-US" dirty="0"/>
                    </a:p>
                  </a:txBody>
                  <a:tcPr/>
                </a:tc>
                <a:tc>
                  <a:txBody>
                    <a:bodyPr/>
                    <a:lstStyle/>
                    <a:p>
                      <a:r>
                        <a:rPr lang="zh-TW" altLang="en-US" dirty="0">
                          <a:latin typeface="Noto Sans TC Medium" panose="020B0200000000000000" pitchFamily="34" charset="-120"/>
                          <a:ea typeface="Noto Sans TC Medium" panose="020B0200000000000000" pitchFamily="34" charset="-120"/>
                        </a:rPr>
                        <a:t>雨量觀測站資料與滯洪池水位之關聯性分析</a:t>
                      </a:r>
                      <a:r>
                        <a:rPr lang="en-US" altLang="zh-TW" dirty="0">
                          <a:latin typeface="Noto Sans TC Medium" panose="020B0200000000000000" pitchFamily="34" charset="-120"/>
                          <a:ea typeface="Noto Sans TC Medium" panose="020B0200000000000000" pitchFamily="34" charset="-120"/>
                        </a:rPr>
                        <a:t>-</a:t>
                      </a:r>
                      <a:r>
                        <a:rPr lang="zh-TW" altLang="en-US" dirty="0">
                          <a:latin typeface="Noto Sans TC Medium" panose="020B0200000000000000" pitchFamily="34" charset="-120"/>
                          <a:ea typeface="Noto Sans TC Medium" panose="020B0200000000000000" pitchFamily="34" charset="-120"/>
                        </a:rPr>
                        <a:t>以高雄市寶業里淹水事件為例</a:t>
                      </a:r>
                    </a:p>
                  </a:txBody>
                  <a:tcPr anchor="ctr">
                    <a:lnL w="12700" cap="flat" cmpd="sng" algn="ctr">
                      <a:solidFill>
                        <a:schemeClr val="tx2">
                          <a:lumMod val="20000"/>
                          <a:lumOff val="80000"/>
                        </a:schemeClr>
                      </a:solidFill>
                      <a:prstDash val="solid"/>
                      <a:round/>
                      <a:headEnd type="none" w="med" len="med"/>
                      <a:tailEnd type="none" w="med" len="med"/>
                    </a:lnL>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846908549"/>
                  </a:ext>
                </a:extLst>
              </a:tr>
              <a:tr h="730782">
                <a:tc>
                  <a:txBody>
                    <a:bodyPr/>
                    <a:lstStyle/>
                    <a:p>
                      <a:pPr algn="ctr"/>
                      <a:r>
                        <a:rPr lang="zh-TW" altLang="en-US" dirty="0">
                          <a:latin typeface="Noto Sans TC Medium" panose="020B0200000000000000" pitchFamily="34" charset="-120"/>
                          <a:ea typeface="Noto Sans TC Medium" panose="020B0200000000000000" pitchFamily="34" charset="-120"/>
                        </a:rPr>
                        <a:t>水質</a:t>
                      </a:r>
                    </a:p>
                  </a:txBody>
                  <a:tcPr anchor="ctr">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tc>
                  <a:txBody>
                    <a:bodyPr/>
                    <a:lstStyle/>
                    <a:p>
                      <a:r>
                        <a:rPr lang="en-US" altLang="zh-TW" b="1" dirty="0">
                          <a:latin typeface="Times New Roman" panose="02020603050405020304" pitchFamily="18" charset="0"/>
                          <a:ea typeface="Noto Sans TC Medium" panose="020B0200000000000000" pitchFamily="34" charset="-120"/>
                          <a:cs typeface="Times New Roman" panose="02020603050405020304" pitchFamily="18" charset="0"/>
                        </a:rPr>
                        <a:t>Assessment of Ground Water Quality of Lucknow City under GIS Framework Using Water Quality Index (WQI)</a:t>
                      </a:r>
                      <a:endParaRPr lang="zh-TW" altLang="en-US" b="1" dirty="0">
                        <a:latin typeface="Times New Roman" panose="02020603050405020304" pitchFamily="18" charset="0"/>
                        <a:ea typeface="Noto Sans TC Medium" panose="020B0200000000000000" pitchFamily="34" charset="-120"/>
                        <a:cs typeface="Times New Roman" panose="02020603050405020304" pitchFamily="18" charset="0"/>
                      </a:endParaRPr>
                    </a:p>
                  </a:txBody>
                  <a:tcPr anchor="ctr">
                    <a:lnL w="12700" cap="flat" cmpd="sng" algn="ctr">
                      <a:solidFill>
                        <a:schemeClr val="tx2">
                          <a:lumMod val="20000"/>
                          <a:lumOff val="80000"/>
                        </a:schemeClr>
                      </a:solidFill>
                      <a:prstDash val="solid"/>
                      <a:round/>
                      <a:headEnd type="none" w="med" len="med"/>
                      <a:tailEnd type="none" w="med" len="med"/>
                    </a:lnL>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2326138899"/>
                  </a:ext>
                </a:extLst>
              </a:tr>
              <a:tr h="423390">
                <a:tc>
                  <a:txBody>
                    <a:bodyPr/>
                    <a:lstStyle/>
                    <a:p>
                      <a:pPr algn="ctr"/>
                      <a:r>
                        <a:rPr lang="zh-TW" altLang="en-US" dirty="0">
                          <a:latin typeface="Noto Sans TC Medium" panose="020B0200000000000000" pitchFamily="34" charset="-120"/>
                          <a:ea typeface="Noto Sans TC Medium" panose="020B0200000000000000" pitchFamily="34" charset="-120"/>
                        </a:rPr>
                        <a:t>土壤</a:t>
                      </a:r>
                    </a:p>
                  </a:txBody>
                  <a:tcPr anchor="ctr">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noFill/>
                  </a:tcPr>
                </a:tc>
                <a:tc>
                  <a:txBody>
                    <a:bodyPr/>
                    <a:lstStyle/>
                    <a:p>
                      <a:r>
                        <a:rPr lang="zh-TW" altLang="en-US" dirty="0">
                          <a:latin typeface="Noto Sans TC Medium" panose="020B0200000000000000" pitchFamily="34" charset="-120"/>
                          <a:ea typeface="Noto Sans TC Medium" panose="020B0200000000000000" pitchFamily="34" charset="-120"/>
                        </a:rPr>
                        <a:t>利用地理統計探討土壤重金屬的空間分布</a:t>
                      </a:r>
                    </a:p>
                  </a:txBody>
                  <a:tcPr anchor="ctr">
                    <a:lnL w="12700" cap="flat" cmpd="sng" algn="ctr">
                      <a:solidFill>
                        <a:schemeClr val="tx2">
                          <a:lumMod val="20000"/>
                          <a:lumOff val="80000"/>
                        </a:schemeClr>
                      </a:solidFill>
                      <a:prstDash val="solid"/>
                      <a:round/>
                      <a:headEnd type="none" w="med" len="med"/>
                      <a:tailEnd type="none" w="med" len="med"/>
                    </a:lnL>
                    <a:lnT w="12700" cap="flat" cmpd="sng" algn="ctr">
                      <a:solidFill>
                        <a:schemeClr val="tx2">
                          <a:lumMod val="20000"/>
                          <a:lumOff val="80000"/>
                        </a:schemeClr>
                      </a:solidFill>
                      <a:prstDash val="solid"/>
                      <a:round/>
                      <a:headEnd type="none" w="med" len="med"/>
                      <a:tailEnd type="none" w="med" len="med"/>
                    </a:lnT>
                    <a:noFill/>
                  </a:tcPr>
                </a:tc>
                <a:extLst>
                  <a:ext uri="{0D108BD9-81ED-4DB2-BD59-A6C34878D82A}">
                    <a16:rowId xmlns:a16="http://schemas.microsoft.com/office/drawing/2014/main" val="1853575482"/>
                  </a:ext>
                </a:extLst>
              </a:tr>
            </a:tbl>
          </a:graphicData>
        </a:graphic>
      </p:graphicFrame>
      <p:pic>
        <p:nvPicPr>
          <p:cNvPr id="38" name="圖片 37">
            <a:extLst>
              <a:ext uri="{FF2B5EF4-FFF2-40B4-BE49-F238E27FC236}">
                <a16:creationId xmlns:a16="http://schemas.microsoft.com/office/drawing/2014/main" id="{25D5B384-E772-4018-8455-2C8B5C9E9DCD}"/>
              </a:ext>
            </a:extLst>
          </p:cNvPr>
          <p:cNvPicPr>
            <a:picLocks noChangeAspect="1"/>
          </p:cNvPicPr>
          <p:nvPr/>
        </p:nvPicPr>
        <p:blipFill>
          <a:blip r:embed="rId4"/>
          <a:stretch>
            <a:fillRect/>
          </a:stretch>
        </p:blipFill>
        <p:spPr>
          <a:xfrm>
            <a:off x="3901202" y="1060514"/>
            <a:ext cx="4389595" cy="5717357"/>
          </a:xfrm>
          <a:prstGeom prst="rect">
            <a:avLst/>
          </a:prstGeom>
        </p:spPr>
      </p:pic>
      <p:grpSp>
        <p:nvGrpSpPr>
          <p:cNvPr id="24" name="群組 23">
            <a:extLst>
              <a:ext uri="{FF2B5EF4-FFF2-40B4-BE49-F238E27FC236}">
                <a16:creationId xmlns:a16="http://schemas.microsoft.com/office/drawing/2014/main" id="{C6EDB746-99C9-4F8F-9C24-E9BBE1C8A13E}"/>
              </a:ext>
            </a:extLst>
          </p:cNvPr>
          <p:cNvGrpSpPr/>
          <p:nvPr/>
        </p:nvGrpSpPr>
        <p:grpSpPr>
          <a:xfrm>
            <a:off x="5190554" y="169446"/>
            <a:ext cx="1620000" cy="540000"/>
            <a:chOff x="1445621" y="191648"/>
            <a:chExt cx="1620000" cy="540000"/>
          </a:xfrm>
          <a:noFill/>
        </p:grpSpPr>
        <p:sp>
          <p:nvSpPr>
            <p:cNvPr id="25" name="圓角矩形 17">
              <a:extLst>
                <a:ext uri="{FF2B5EF4-FFF2-40B4-BE49-F238E27FC236}">
                  <a16:creationId xmlns:a16="http://schemas.microsoft.com/office/drawing/2014/main" id="{EFDD3B61-7074-4917-B6BE-3ED8448F98D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26" name="文字方塊 25">
              <a:extLst>
                <a:ext uri="{FF2B5EF4-FFF2-40B4-BE49-F238E27FC236}">
                  <a16:creationId xmlns:a16="http://schemas.microsoft.com/office/drawing/2014/main" id="{347B79CD-ACFD-4E1C-87B4-430A0B7867F4}"/>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27" name="群組 26">
            <a:extLst>
              <a:ext uri="{FF2B5EF4-FFF2-40B4-BE49-F238E27FC236}">
                <a16:creationId xmlns:a16="http://schemas.microsoft.com/office/drawing/2014/main" id="{33A09334-8B03-4A01-9388-0DB33F059E45}"/>
              </a:ext>
            </a:extLst>
          </p:cNvPr>
          <p:cNvGrpSpPr/>
          <p:nvPr/>
        </p:nvGrpSpPr>
        <p:grpSpPr>
          <a:xfrm>
            <a:off x="7087787" y="169446"/>
            <a:ext cx="1620000" cy="540000"/>
            <a:chOff x="1445621" y="191648"/>
            <a:chExt cx="1620000" cy="540000"/>
          </a:xfrm>
          <a:noFill/>
        </p:grpSpPr>
        <p:sp>
          <p:nvSpPr>
            <p:cNvPr id="28" name="圓角矩形 20">
              <a:extLst>
                <a:ext uri="{FF2B5EF4-FFF2-40B4-BE49-F238E27FC236}">
                  <a16:creationId xmlns:a16="http://schemas.microsoft.com/office/drawing/2014/main" id="{99768615-2483-4F3D-9662-1A0BE41376F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5E6F80F2-C583-45ED-B701-C52CAB4CE202}"/>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grpSp>
        <p:nvGrpSpPr>
          <p:cNvPr id="31" name="群組 30">
            <a:extLst>
              <a:ext uri="{FF2B5EF4-FFF2-40B4-BE49-F238E27FC236}">
                <a16:creationId xmlns:a16="http://schemas.microsoft.com/office/drawing/2014/main" id="{DA7EC4D9-EA9D-487E-8DEE-0D8B38B33A76}"/>
              </a:ext>
            </a:extLst>
          </p:cNvPr>
          <p:cNvGrpSpPr/>
          <p:nvPr/>
        </p:nvGrpSpPr>
        <p:grpSpPr>
          <a:xfrm>
            <a:off x="1396088" y="168164"/>
            <a:ext cx="1620000" cy="540000"/>
            <a:chOff x="1445621" y="191648"/>
            <a:chExt cx="1620000" cy="540000"/>
          </a:xfrm>
          <a:solidFill>
            <a:schemeClr val="accent4"/>
          </a:solidFill>
        </p:grpSpPr>
        <p:sp>
          <p:nvSpPr>
            <p:cNvPr id="32" name="圓角矩形 11">
              <a:extLst>
                <a:ext uri="{FF2B5EF4-FFF2-40B4-BE49-F238E27FC236}">
                  <a16:creationId xmlns:a16="http://schemas.microsoft.com/office/drawing/2014/main" id="{6AB09C81-D1AE-4083-93CB-A41B73D0668B}"/>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67B7A398-505B-404D-8CAA-AAA225427FCA}"/>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4" name="群組 33">
            <a:extLst>
              <a:ext uri="{FF2B5EF4-FFF2-40B4-BE49-F238E27FC236}">
                <a16:creationId xmlns:a16="http://schemas.microsoft.com/office/drawing/2014/main" id="{9529DF03-F7C3-49CB-944F-3D5E052BA934}"/>
              </a:ext>
            </a:extLst>
          </p:cNvPr>
          <p:cNvGrpSpPr/>
          <p:nvPr/>
        </p:nvGrpSpPr>
        <p:grpSpPr>
          <a:xfrm>
            <a:off x="3293321" y="169446"/>
            <a:ext cx="1620000" cy="540000"/>
            <a:chOff x="1445621" y="191648"/>
            <a:chExt cx="1620000" cy="540000"/>
          </a:xfrm>
          <a:noFill/>
        </p:grpSpPr>
        <p:sp>
          <p:nvSpPr>
            <p:cNvPr id="35" name="圓角矩形 14">
              <a:extLst>
                <a:ext uri="{FF2B5EF4-FFF2-40B4-BE49-F238E27FC236}">
                  <a16:creationId xmlns:a16="http://schemas.microsoft.com/office/drawing/2014/main" id="{EEC8F9D5-1173-4370-94E2-A01A71D412A8}"/>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68559AEA-6025-4610-A4EF-071784D05686}"/>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spTree>
    <p:extLst>
      <p:ext uri="{BB962C8B-B14F-4D97-AF65-F5344CB8AC3E}">
        <p14:creationId xmlns:p14="http://schemas.microsoft.com/office/powerpoint/2010/main" val="128530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416868"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與上呼吸道感染就診比例之相關性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40</a:t>
            </a:fld>
            <a:endParaRPr kumimoji="1" lang="zh-TW" altLang="en-US"/>
          </a:p>
        </p:txBody>
      </p:sp>
      <p:pic>
        <p:nvPicPr>
          <p:cNvPr id="7" name="圖片 6">
            <a:extLst>
              <a:ext uri="{FF2B5EF4-FFF2-40B4-BE49-F238E27FC236}">
                <a16:creationId xmlns:a16="http://schemas.microsoft.com/office/drawing/2014/main" id="{F141F185-DE69-466D-B889-6FE71AA528B1}"/>
              </a:ext>
            </a:extLst>
          </p:cNvPr>
          <p:cNvPicPr>
            <a:picLocks noChangeAspect="1"/>
          </p:cNvPicPr>
          <p:nvPr/>
        </p:nvPicPr>
        <p:blipFill>
          <a:blip r:embed="rId4"/>
          <a:stretch>
            <a:fillRect/>
          </a:stretch>
        </p:blipFill>
        <p:spPr>
          <a:xfrm>
            <a:off x="3230748" y="1973236"/>
            <a:ext cx="5539612" cy="4748239"/>
          </a:xfrm>
          <a:prstGeom prst="rect">
            <a:avLst/>
          </a:prstGeom>
        </p:spPr>
      </p:pic>
      <p:grpSp>
        <p:nvGrpSpPr>
          <p:cNvPr id="27" name="群組 26">
            <a:extLst>
              <a:ext uri="{FF2B5EF4-FFF2-40B4-BE49-F238E27FC236}">
                <a16:creationId xmlns:a16="http://schemas.microsoft.com/office/drawing/2014/main" id="{D4ABB03D-EFFE-43D4-A038-F15549CA8FAA}"/>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8FCB7F9C-CD89-4401-AFF0-96D3E2A5374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B516BFE6-7953-41DF-980F-10DA760E30A7}"/>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0" name="群組 29">
            <a:extLst>
              <a:ext uri="{FF2B5EF4-FFF2-40B4-BE49-F238E27FC236}">
                <a16:creationId xmlns:a16="http://schemas.microsoft.com/office/drawing/2014/main" id="{ADED4D8A-586E-4BC0-B04C-96098A52526B}"/>
              </a:ext>
            </a:extLst>
          </p:cNvPr>
          <p:cNvGrpSpPr/>
          <p:nvPr/>
        </p:nvGrpSpPr>
        <p:grpSpPr>
          <a:xfrm>
            <a:off x="3293321" y="169446"/>
            <a:ext cx="1620000" cy="540000"/>
            <a:chOff x="1445621" y="191648"/>
            <a:chExt cx="1620000" cy="540000"/>
          </a:xfrm>
          <a:solidFill>
            <a:schemeClr val="accent4"/>
          </a:solidFill>
        </p:grpSpPr>
        <p:sp>
          <p:nvSpPr>
            <p:cNvPr id="31" name="圓角矩形 14">
              <a:extLst>
                <a:ext uri="{FF2B5EF4-FFF2-40B4-BE49-F238E27FC236}">
                  <a16:creationId xmlns:a16="http://schemas.microsoft.com/office/drawing/2014/main" id="{3CAF2489-E73F-4769-BA17-6474E681A6D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4A1A4D7A-EC08-4F9A-B56C-921AA01E5698}"/>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3" name="群組 32">
            <a:extLst>
              <a:ext uri="{FF2B5EF4-FFF2-40B4-BE49-F238E27FC236}">
                <a16:creationId xmlns:a16="http://schemas.microsoft.com/office/drawing/2014/main" id="{0A09935A-B83F-4522-879C-F9B1BEFD2557}"/>
              </a:ext>
            </a:extLst>
          </p:cNvPr>
          <p:cNvGrpSpPr/>
          <p:nvPr/>
        </p:nvGrpSpPr>
        <p:grpSpPr>
          <a:xfrm>
            <a:off x="5190554" y="169446"/>
            <a:ext cx="1620000" cy="540000"/>
            <a:chOff x="1445621" y="191648"/>
            <a:chExt cx="1620000" cy="540000"/>
          </a:xfrm>
          <a:noFill/>
        </p:grpSpPr>
        <p:sp>
          <p:nvSpPr>
            <p:cNvPr id="34" name="圓角矩形 17">
              <a:extLst>
                <a:ext uri="{FF2B5EF4-FFF2-40B4-BE49-F238E27FC236}">
                  <a16:creationId xmlns:a16="http://schemas.microsoft.com/office/drawing/2014/main" id="{377B8505-E159-4C4A-A5FA-FCE7AC3C3BD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id="{0F3F1E20-A019-465B-B5CD-CED109C08AAA}"/>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6" name="群組 35">
            <a:extLst>
              <a:ext uri="{FF2B5EF4-FFF2-40B4-BE49-F238E27FC236}">
                <a16:creationId xmlns:a16="http://schemas.microsoft.com/office/drawing/2014/main" id="{F843AF73-28C9-4869-B781-B1E9B667583A}"/>
              </a:ext>
            </a:extLst>
          </p:cNvPr>
          <p:cNvGrpSpPr/>
          <p:nvPr/>
        </p:nvGrpSpPr>
        <p:grpSpPr>
          <a:xfrm>
            <a:off x="7087787" y="169446"/>
            <a:ext cx="1620000" cy="540000"/>
            <a:chOff x="1445621" y="191648"/>
            <a:chExt cx="1620000" cy="540000"/>
          </a:xfrm>
          <a:noFill/>
        </p:grpSpPr>
        <p:sp>
          <p:nvSpPr>
            <p:cNvPr id="37" name="圓角矩形 20">
              <a:extLst>
                <a:ext uri="{FF2B5EF4-FFF2-40B4-BE49-F238E27FC236}">
                  <a16:creationId xmlns:a16="http://schemas.microsoft.com/office/drawing/2014/main" id="{1A81475E-5FD4-4275-B7AA-EA37AB4D39B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917DC181-E957-465E-B4F6-07AB23034AD2}"/>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1090760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416868"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與急性支氣管炎就診比例之相關性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41</a:t>
            </a:fld>
            <a:endParaRPr kumimoji="1" lang="zh-TW" altLang="en-US"/>
          </a:p>
        </p:txBody>
      </p:sp>
      <p:pic>
        <p:nvPicPr>
          <p:cNvPr id="27" name="圖片 26">
            <a:extLst>
              <a:ext uri="{FF2B5EF4-FFF2-40B4-BE49-F238E27FC236}">
                <a16:creationId xmlns:a16="http://schemas.microsoft.com/office/drawing/2014/main" id="{FB92E4C7-D510-4419-A209-E3EC433F41CE}"/>
              </a:ext>
            </a:extLst>
          </p:cNvPr>
          <p:cNvPicPr>
            <a:picLocks noChangeAspect="1"/>
          </p:cNvPicPr>
          <p:nvPr/>
        </p:nvPicPr>
        <p:blipFill>
          <a:blip r:embed="rId4"/>
          <a:stretch>
            <a:fillRect/>
          </a:stretch>
        </p:blipFill>
        <p:spPr>
          <a:xfrm>
            <a:off x="902901" y="1905122"/>
            <a:ext cx="5193099" cy="4451228"/>
          </a:xfrm>
          <a:prstGeom prst="rect">
            <a:avLst/>
          </a:prstGeom>
        </p:spPr>
      </p:pic>
      <p:pic>
        <p:nvPicPr>
          <p:cNvPr id="29" name="圖片 28">
            <a:extLst>
              <a:ext uri="{FF2B5EF4-FFF2-40B4-BE49-F238E27FC236}">
                <a16:creationId xmlns:a16="http://schemas.microsoft.com/office/drawing/2014/main" id="{485E24E5-DE75-4522-8742-2B2F8FAB9496}"/>
              </a:ext>
            </a:extLst>
          </p:cNvPr>
          <p:cNvPicPr>
            <a:picLocks noChangeAspect="1"/>
          </p:cNvPicPr>
          <p:nvPr/>
        </p:nvPicPr>
        <p:blipFill>
          <a:blip r:embed="rId5"/>
          <a:stretch>
            <a:fillRect/>
          </a:stretch>
        </p:blipFill>
        <p:spPr>
          <a:xfrm>
            <a:off x="6114912" y="1905123"/>
            <a:ext cx="5193099" cy="4451228"/>
          </a:xfrm>
          <a:prstGeom prst="rect">
            <a:avLst/>
          </a:prstGeom>
        </p:spPr>
      </p:pic>
      <p:grpSp>
        <p:nvGrpSpPr>
          <p:cNvPr id="28" name="群組 27">
            <a:extLst>
              <a:ext uri="{FF2B5EF4-FFF2-40B4-BE49-F238E27FC236}">
                <a16:creationId xmlns:a16="http://schemas.microsoft.com/office/drawing/2014/main" id="{CCC7F8B6-9729-4D12-B22F-E3B6CC6A42F9}"/>
              </a:ext>
            </a:extLst>
          </p:cNvPr>
          <p:cNvGrpSpPr/>
          <p:nvPr/>
        </p:nvGrpSpPr>
        <p:grpSpPr>
          <a:xfrm>
            <a:off x="1396088" y="168164"/>
            <a:ext cx="1620000" cy="540000"/>
            <a:chOff x="1445621" y="191648"/>
            <a:chExt cx="1620000" cy="540000"/>
          </a:xfrm>
          <a:noFill/>
        </p:grpSpPr>
        <p:sp>
          <p:nvSpPr>
            <p:cNvPr id="30" name="圓角矩形 5">
              <a:extLst>
                <a:ext uri="{FF2B5EF4-FFF2-40B4-BE49-F238E27FC236}">
                  <a16:creationId xmlns:a16="http://schemas.microsoft.com/office/drawing/2014/main" id="{11A4139B-390A-4673-80A5-4FE34D0F673F}"/>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59E1C0B5-D7CD-482B-8B75-F974369714FC}"/>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2" name="群組 31">
            <a:extLst>
              <a:ext uri="{FF2B5EF4-FFF2-40B4-BE49-F238E27FC236}">
                <a16:creationId xmlns:a16="http://schemas.microsoft.com/office/drawing/2014/main" id="{9AA67D35-4128-42CA-8BD9-69BBD6D450D8}"/>
              </a:ext>
            </a:extLst>
          </p:cNvPr>
          <p:cNvGrpSpPr/>
          <p:nvPr/>
        </p:nvGrpSpPr>
        <p:grpSpPr>
          <a:xfrm>
            <a:off x="3293321" y="169446"/>
            <a:ext cx="1620000" cy="540000"/>
            <a:chOff x="1445621" y="191648"/>
            <a:chExt cx="1620000" cy="540000"/>
          </a:xfrm>
          <a:solidFill>
            <a:schemeClr val="accent4"/>
          </a:solidFill>
        </p:grpSpPr>
        <p:sp>
          <p:nvSpPr>
            <p:cNvPr id="33" name="圓角矩形 14">
              <a:extLst>
                <a:ext uri="{FF2B5EF4-FFF2-40B4-BE49-F238E27FC236}">
                  <a16:creationId xmlns:a16="http://schemas.microsoft.com/office/drawing/2014/main" id="{F64C1EA9-3F68-43BC-A4E8-486E55B929E3}"/>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60770C13-1AAA-4556-A2B3-9A525579759D}"/>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5" name="群組 34">
            <a:extLst>
              <a:ext uri="{FF2B5EF4-FFF2-40B4-BE49-F238E27FC236}">
                <a16:creationId xmlns:a16="http://schemas.microsoft.com/office/drawing/2014/main" id="{AB603CFE-F5D8-4F76-B493-D17A27FB59B1}"/>
              </a:ext>
            </a:extLst>
          </p:cNvPr>
          <p:cNvGrpSpPr/>
          <p:nvPr/>
        </p:nvGrpSpPr>
        <p:grpSpPr>
          <a:xfrm>
            <a:off x="5190554" y="169446"/>
            <a:ext cx="1620000" cy="540000"/>
            <a:chOff x="1445621" y="191648"/>
            <a:chExt cx="1620000" cy="540000"/>
          </a:xfrm>
          <a:noFill/>
        </p:grpSpPr>
        <p:sp>
          <p:nvSpPr>
            <p:cNvPr id="36" name="圓角矩形 17">
              <a:extLst>
                <a:ext uri="{FF2B5EF4-FFF2-40B4-BE49-F238E27FC236}">
                  <a16:creationId xmlns:a16="http://schemas.microsoft.com/office/drawing/2014/main" id="{F4FBABA8-1B6E-4F7F-9869-B484EBCFC9BE}"/>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41B68955-B9EC-422D-A279-1452C89281F8}"/>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8" name="群組 37">
            <a:extLst>
              <a:ext uri="{FF2B5EF4-FFF2-40B4-BE49-F238E27FC236}">
                <a16:creationId xmlns:a16="http://schemas.microsoft.com/office/drawing/2014/main" id="{75E3ABAD-6537-4B3E-B069-00F008EAFA38}"/>
              </a:ext>
            </a:extLst>
          </p:cNvPr>
          <p:cNvGrpSpPr/>
          <p:nvPr/>
        </p:nvGrpSpPr>
        <p:grpSpPr>
          <a:xfrm>
            <a:off x="7087787" y="169446"/>
            <a:ext cx="1620000" cy="540000"/>
            <a:chOff x="1445621" y="191648"/>
            <a:chExt cx="1620000" cy="540000"/>
          </a:xfrm>
          <a:noFill/>
        </p:grpSpPr>
        <p:sp>
          <p:nvSpPr>
            <p:cNvPr id="39" name="圓角矩形 20">
              <a:extLst>
                <a:ext uri="{FF2B5EF4-FFF2-40B4-BE49-F238E27FC236}">
                  <a16:creationId xmlns:a16="http://schemas.microsoft.com/office/drawing/2014/main" id="{B40E2FB0-F142-4A09-A944-061D20ECE48B}"/>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C565AA58-12B0-4AE7-B826-15C4E6B379C9}"/>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2765539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416868"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與急性支氣管炎就診比例之相關性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42</a:t>
            </a:fld>
            <a:endParaRPr kumimoji="1" lang="zh-TW" altLang="en-US"/>
          </a:p>
        </p:txBody>
      </p:sp>
      <p:pic>
        <p:nvPicPr>
          <p:cNvPr id="7" name="圖片 6">
            <a:extLst>
              <a:ext uri="{FF2B5EF4-FFF2-40B4-BE49-F238E27FC236}">
                <a16:creationId xmlns:a16="http://schemas.microsoft.com/office/drawing/2014/main" id="{421B5B8A-56AC-451B-A55F-B9AE71D15304}"/>
              </a:ext>
            </a:extLst>
          </p:cNvPr>
          <p:cNvPicPr>
            <a:picLocks noChangeAspect="1"/>
          </p:cNvPicPr>
          <p:nvPr/>
        </p:nvPicPr>
        <p:blipFill>
          <a:blip r:embed="rId4"/>
          <a:stretch>
            <a:fillRect/>
          </a:stretch>
        </p:blipFill>
        <p:spPr>
          <a:xfrm>
            <a:off x="470790" y="1824989"/>
            <a:ext cx="5286587" cy="4531360"/>
          </a:xfrm>
          <a:prstGeom prst="rect">
            <a:avLst/>
          </a:prstGeom>
        </p:spPr>
      </p:pic>
      <p:pic>
        <p:nvPicPr>
          <p:cNvPr id="30" name="圖片 29">
            <a:extLst>
              <a:ext uri="{FF2B5EF4-FFF2-40B4-BE49-F238E27FC236}">
                <a16:creationId xmlns:a16="http://schemas.microsoft.com/office/drawing/2014/main" id="{B00BAF5B-A519-4D7C-8EE0-D9F9A1EF39A0}"/>
              </a:ext>
            </a:extLst>
          </p:cNvPr>
          <p:cNvPicPr>
            <a:picLocks noChangeAspect="1"/>
          </p:cNvPicPr>
          <p:nvPr/>
        </p:nvPicPr>
        <p:blipFill>
          <a:blip r:embed="rId5"/>
          <a:stretch>
            <a:fillRect/>
          </a:stretch>
        </p:blipFill>
        <p:spPr>
          <a:xfrm>
            <a:off x="5967306" y="1824990"/>
            <a:ext cx="5286587" cy="4531360"/>
          </a:xfrm>
          <a:prstGeom prst="rect">
            <a:avLst/>
          </a:prstGeom>
        </p:spPr>
      </p:pic>
      <p:grpSp>
        <p:nvGrpSpPr>
          <p:cNvPr id="27" name="群組 26">
            <a:extLst>
              <a:ext uri="{FF2B5EF4-FFF2-40B4-BE49-F238E27FC236}">
                <a16:creationId xmlns:a16="http://schemas.microsoft.com/office/drawing/2014/main" id="{DD8870CE-4930-4AB5-A611-D39120486857}"/>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29580183-D2CF-4898-AF71-A003D57CCD0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3994486F-7B20-416F-9CC9-32E33C28A5BB}"/>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1" name="群組 30">
            <a:extLst>
              <a:ext uri="{FF2B5EF4-FFF2-40B4-BE49-F238E27FC236}">
                <a16:creationId xmlns:a16="http://schemas.microsoft.com/office/drawing/2014/main" id="{EE2AC715-0191-435E-AB8A-5DADB5F54717}"/>
              </a:ext>
            </a:extLst>
          </p:cNvPr>
          <p:cNvGrpSpPr/>
          <p:nvPr/>
        </p:nvGrpSpPr>
        <p:grpSpPr>
          <a:xfrm>
            <a:off x="3293321" y="169446"/>
            <a:ext cx="1620000" cy="540000"/>
            <a:chOff x="1445621" y="191648"/>
            <a:chExt cx="1620000" cy="540000"/>
          </a:xfrm>
          <a:solidFill>
            <a:schemeClr val="accent4"/>
          </a:solidFill>
        </p:grpSpPr>
        <p:sp>
          <p:nvSpPr>
            <p:cNvPr id="32" name="圓角矩形 14">
              <a:extLst>
                <a:ext uri="{FF2B5EF4-FFF2-40B4-BE49-F238E27FC236}">
                  <a16:creationId xmlns:a16="http://schemas.microsoft.com/office/drawing/2014/main" id="{4BCDE458-ECD8-49EB-B218-9D06C7D84BA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019A2D35-3DC4-485B-9DFE-04AB093539D3}"/>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4" name="群組 33">
            <a:extLst>
              <a:ext uri="{FF2B5EF4-FFF2-40B4-BE49-F238E27FC236}">
                <a16:creationId xmlns:a16="http://schemas.microsoft.com/office/drawing/2014/main" id="{073AE092-AB26-47F1-AF27-0FC416ECF347}"/>
              </a:ext>
            </a:extLst>
          </p:cNvPr>
          <p:cNvGrpSpPr/>
          <p:nvPr/>
        </p:nvGrpSpPr>
        <p:grpSpPr>
          <a:xfrm>
            <a:off x="5190554" y="169446"/>
            <a:ext cx="1620000" cy="540000"/>
            <a:chOff x="1445621" y="191648"/>
            <a:chExt cx="1620000" cy="540000"/>
          </a:xfrm>
          <a:noFill/>
        </p:grpSpPr>
        <p:sp>
          <p:nvSpPr>
            <p:cNvPr id="35" name="圓角矩形 17">
              <a:extLst>
                <a:ext uri="{FF2B5EF4-FFF2-40B4-BE49-F238E27FC236}">
                  <a16:creationId xmlns:a16="http://schemas.microsoft.com/office/drawing/2014/main" id="{B07CA451-CFAE-4271-93A3-54F69DE2277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9F8FC31A-683D-4BF2-82B5-C97E3A968B31}"/>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7" name="群組 36">
            <a:extLst>
              <a:ext uri="{FF2B5EF4-FFF2-40B4-BE49-F238E27FC236}">
                <a16:creationId xmlns:a16="http://schemas.microsoft.com/office/drawing/2014/main" id="{04153DFA-13A7-4FA6-98DF-1D827FB4C22E}"/>
              </a:ext>
            </a:extLst>
          </p:cNvPr>
          <p:cNvGrpSpPr/>
          <p:nvPr/>
        </p:nvGrpSpPr>
        <p:grpSpPr>
          <a:xfrm>
            <a:off x="7087787" y="169446"/>
            <a:ext cx="1620000" cy="540000"/>
            <a:chOff x="1445621" y="191648"/>
            <a:chExt cx="1620000" cy="540000"/>
          </a:xfrm>
          <a:noFill/>
        </p:grpSpPr>
        <p:sp>
          <p:nvSpPr>
            <p:cNvPr id="38" name="圓角矩形 20">
              <a:extLst>
                <a:ext uri="{FF2B5EF4-FFF2-40B4-BE49-F238E27FC236}">
                  <a16:creationId xmlns:a16="http://schemas.microsoft.com/office/drawing/2014/main" id="{25D263D9-92B7-4275-BC3B-30593432698F}"/>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279C74D9-0158-48DB-990A-AC4BDB0118E9}"/>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1214616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416868"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與急性支氣管炎就診比例之相關性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43</a:t>
            </a:fld>
            <a:endParaRPr kumimoji="1" lang="zh-TW" altLang="en-US"/>
          </a:p>
        </p:txBody>
      </p:sp>
      <p:pic>
        <p:nvPicPr>
          <p:cNvPr id="27" name="圖片 26">
            <a:extLst>
              <a:ext uri="{FF2B5EF4-FFF2-40B4-BE49-F238E27FC236}">
                <a16:creationId xmlns:a16="http://schemas.microsoft.com/office/drawing/2014/main" id="{E238CEAB-D9D8-4E90-9347-82475A85A66F}"/>
              </a:ext>
            </a:extLst>
          </p:cNvPr>
          <p:cNvPicPr>
            <a:picLocks noChangeAspect="1"/>
          </p:cNvPicPr>
          <p:nvPr/>
        </p:nvPicPr>
        <p:blipFill>
          <a:blip r:embed="rId4"/>
          <a:stretch>
            <a:fillRect/>
          </a:stretch>
        </p:blipFill>
        <p:spPr>
          <a:xfrm>
            <a:off x="2914505" y="1839108"/>
            <a:ext cx="5696095" cy="4882367"/>
          </a:xfrm>
          <a:prstGeom prst="rect">
            <a:avLst/>
          </a:prstGeom>
        </p:spPr>
      </p:pic>
      <p:grpSp>
        <p:nvGrpSpPr>
          <p:cNvPr id="28" name="群組 27">
            <a:extLst>
              <a:ext uri="{FF2B5EF4-FFF2-40B4-BE49-F238E27FC236}">
                <a16:creationId xmlns:a16="http://schemas.microsoft.com/office/drawing/2014/main" id="{BE66BCF8-EA11-4499-AB8E-4AE385E64312}"/>
              </a:ext>
            </a:extLst>
          </p:cNvPr>
          <p:cNvGrpSpPr/>
          <p:nvPr/>
        </p:nvGrpSpPr>
        <p:grpSpPr>
          <a:xfrm>
            <a:off x="1396088" y="168164"/>
            <a:ext cx="1620000" cy="540000"/>
            <a:chOff x="1445621" y="191648"/>
            <a:chExt cx="1620000" cy="540000"/>
          </a:xfrm>
          <a:noFill/>
        </p:grpSpPr>
        <p:sp>
          <p:nvSpPr>
            <p:cNvPr id="29" name="圓角矩形 5">
              <a:extLst>
                <a:ext uri="{FF2B5EF4-FFF2-40B4-BE49-F238E27FC236}">
                  <a16:creationId xmlns:a16="http://schemas.microsoft.com/office/drawing/2014/main" id="{4C6485E3-66DF-4EDD-A487-4403BA360A61}"/>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D877D441-0D9F-4574-B38E-865990B4C234}"/>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1" name="群組 30">
            <a:extLst>
              <a:ext uri="{FF2B5EF4-FFF2-40B4-BE49-F238E27FC236}">
                <a16:creationId xmlns:a16="http://schemas.microsoft.com/office/drawing/2014/main" id="{307327B7-BB65-414D-9881-146769D16D9E}"/>
              </a:ext>
            </a:extLst>
          </p:cNvPr>
          <p:cNvGrpSpPr/>
          <p:nvPr/>
        </p:nvGrpSpPr>
        <p:grpSpPr>
          <a:xfrm>
            <a:off x="3293321" y="169446"/>
            <a:ext cx="1620000" cy="540000"/>
            <a:chOff x="1445621" y="191648"/>
            <a:chExt cx="1620000" cy="540000"/>
          </a:xfrm>
          <a:solidFill>
            <a:schemeClr val="accent4"/>
          </a:solidFill>
        </p:grpSpPr>
        <p:sp>
          <p:nvSpPr>
            <p:cNvPr id="32" name="圓角矩形 14">
              <a:extLst>
                <a:ext uri="{FF2B5EF4-FFF2-40B4-BE49-F238E27FC236}">
                  <a16:creationId xmlns:a16="http://schemas.microsoft.com/office/drawing/2014/main" id="{DA2C0CAD-5EC4-433B-8667-5B1A7E5FB51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22FC55FA-C5A8-472A-8E82-C6014EF7B056}"/>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4" name="群組 33">
            <a:extLst>
              <a:ext uri="{FF2B5EF4-FFF2-40B4-BE49-F238E27FC236}">
                <a16:creationId xmlns:a16="http://schemas.microsoft.com/office/drawing/2014/main" id="{E5BDD4AE-89F5-4674-853B-2A6F086704C5}"/>
              </a:ext>
            </a:extLst>
          </p:cNvPr>
          <p:cNvGrpSpPr/>
          <p:nvPr/>
        </p:nvGrpSpPr>
        <p:grpSpPr>
          <a:xfrm>
            <a:off x="5190554" y="169446"/>
            <a:ext cx="1620000" cy="540000"/>
            <a:chOff x="1445621" y="191648"/>
            <a:chExt cx="1620000" cy="540000"/>
          </a:xfrm>
          <a:noFill/>
        </p:grpSpPr>
        <p:sp>
          <p:nvSpPr>
            <p:cNvPr id="35" name="圓角矩形 17">
              <a:extLst>
                <a:ext uri="{FF2B5EF4-FFF2-40B4-BE49-F238E27FC236}">
                  <a16:creationId xmlns:a16="http://schemas.microsoft.com/office/drawing/2014/main" id="{A543FB64-9E57-4C0D-8396-BC48B163564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D351ACBE-4BEB-4D86-9245-4DCC6ECFF9A2}"/>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7" name="群組 36">
            <a:extLst>
              <a:ext uri="{FF2B5EF4-FFF2-40B4-BE49-F238E27FC236}">
                <a16:creationId xmlns:a16="http://schemas.microsoft.com/office/drawing/2014/main" id="{98FC160A-F871-4DFD-9BC3-0A939725417C}"/>
              </a:ext>
            </a:extLst>
          </p:cNvPr>
          <p:cNvGrpSpPr/>
          <p:nvPr/>
        </p:nvGrpSpPr>
        <p:grpSpPr>
          <a:xfrm>
            <a:off x="7087787" y="169446"/>
            <a:ext cx="1620000" cy="540000"/>
            <a:chOff x="1445621" y="191648"/>
            <a:chExt cx="1620000" cy="540000"/>
          </a:xfrm>
          <a:noFill/>
        </p:grpSpPr>
        <p:sp>
          <p:nvSpPr>
            <p:cNvPr id="38" name="圓角矩形 20">
              <a:extLst>
                <a:ext uri="{FF2B5EF4-FFF2-40B4-BE49-F238E27FC236}">
                  <a16:creationId xmlns:a16="http://schemas.microsoft.com/office/drawing/2014/main" id="{BF612A1F-234D-4BB0-BEEA-02977CDF0D4E}"/>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9CD968D8-698B-42D5-9C21-13B5E29699B4}"/>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407331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109091"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與急性鼻竇炎就診比例之相關性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44</a:t>
            </a:fld>
            <a:endParaRPr kumimoji="1" lang="zh-TW" altLang="en-US"/>
          </a:p>
        </p:txBody>
      </p:sp>
      <p:pic>
        <p:nvPicPr>
          <p:cNvPr id="7" name="圖片 6">
            <a:extLst>
              <a:ext uri="{FF2B5EF4-FFF2-40B4-BE49-F238E27FC236}">
                <a16:creationId xmlns:a16="http://schemas.microsoft.com/office/drawing/2014/main" id="{917D0CA1-42E3-4AB8-9160-3A5CC8003CBB}"/>
              </a:ext>
            </a:extLst>
          </p:cNvPr>
          <p:cNvPicPr>
            <a:picLocks noChangeAspect="1"/>
          </p:cNvPicPr>
          <p:nvPr/>
        </p:nvPicPr>
        <p:blipFill>
          <a:blip r:embed="rId4"/>
          <a:stretch>
            <a:fillRect/>
          </a:stretch>
        </p:blipFill>
        <p:spPr>
          <a:xfrm>
            <a:off x="477953" y="1826839"/>
            <a:ext cx="5284430" cy="4529511"/>
          </a:xfrm>
          <a:prstGeom prst="rect">
            <a:avLst/>
          </a:prstGeom>
        </p:spPr>
      </p:pic>
      <p:pic>
        <p:nvPicPr>
          <p:cNvPr id="29" name="圖片 28">
            <a:extLst>
              <a:ext uri="{FF2B5EF4-FFF2-40B4-BE49-F238E27FC236}">
                <a16:creationId xmlns:a16="http://schemas.microsoft.com/office/drawing/2014/main" id="{A9BEE12F-B819-437C-846A-4A4EADE02C2B}"/>
              </a:ext>
            </a:extLst>
          </p:cNvPr>
          <p:cNvPicPr>
            <a:picLocks noChangeAspect="1"/>
          </p:cNvPicPr>
          <p:nvPr/>
        </p:nvPicPr>
        <p:blipFill>
          <a:blip r:embed="rId5"/>
          <a:stretch>
            <a:fillRect/>
          </a:stretch>
        </p:blipFill>
        <p:spPr>
          <a:xfrm>
            <a:off x="6065572" y="1826839"/>
            <a:ext cx="5284430" cy="4529511"/>
          </a:xfrm>
          <a:prstGeom prst="rect">
            <a:avLst/>
          </a:prstGeom>
        </p:spPr>
      </p:pic>
      <p:grpSp>
        <p:nvGrpSpPr>
          <p:cNvPr id="27" name="群組 26">
            <a:extLst>
              <a:ext uri="{FF2B5EF4-FFF2-40B4-BE49-F238E27FC236}">
                <a16:creationId xmlns:a16="http://schemas.microsoft.com/office/drawing/2014/main" id="{30745732-0336-4231-AAE9-17E91EEBA6E8}"/>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447D315D-A0E3-457F-94D2-67C9C958E0A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B7AA6271-4792-45E3-9A0C-66C5EB411ED8}"/>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1" name="群組 30">
            <a:extLst>
              <a:ext uri="{FF2B5EF4-FFF2-40B4-BE49-F238E27FC236}">
                <a16:creationId xmlns:a16="http://schemas.microsoft.com/office/drawing/2014/main" id="{7963BC74-B117-4247-84BD-CC43862B3D66}"/>
              </a:ext>
            </a:extLst>
          </p:cNvPr>
          <p:cNvGrpSpPr/>
          <p:nvPr/>
        </p:nvGrpSpPr>
        <p:grpSpPr>
          <a:xfrm>
            <a:off x="3293321" y="169446"/>
            <a:ext cx="1620000" cy="540000"/>
            <a:chOff x="1445621" y="191648"/>
            <a:chExt cx="1620000" cy="540000"/>
          </a:xfrm>
          <a:solidFill>
            <a:schemeClr val="accent4"/>
          </a:solidFill>
        </p:grpSpPr>
        <p:sp>
          <p:nvSpPr>
            <p:cNvPr id="32" name="圓角矩形 14">
              <a:extLst>
                <a:ext uri="{FF2B5EF4-FFF2-40B4-BE49-F238E27FC236}">
                  <a16:creationId xmlns:a16="http://schemas.microsoft.com/office/drawing/2014/main" id="{DBCD4AC6-8D7F-4DB7-9466-A22C43B844F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0B40739E-A096-44B7-8EF3-9B98EA0B1324}"/>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4" name="群組 33">
            <a:extLst>
              <a:ext uri="{FF2B5EF4-FFF2-40B4-BE49-F238E27FC236}">
                <a16:creationId xmlns:a16="http://schemas.microsoft.com/office/drawing/2014/main" id="{65A58155-A081-4308-95D6-D2DA99649AAE}"/>
              </a:ext>
            </a:extLst>
          </p:cNvPr>
          <p:cNvGrpSpPr/>
          <p:nvPr/>
        </p:nvGrpSpPr>
        <p:grpSpPr>
          <a:xfrm>
            <a:off x="5190554" y="169446"/>
            <a:ext cx="1620000" cy="540000"/>
            <a:chOff x="1445621" y="191648"/>
            <a:chExt cx="1620000" cy="540000"/>
          </a:xfrm>
          <a:noFill/>
        </p:grpSpPr>
        <p:sp>
          <p:nvSpPr>
            <p:cNvPr id="35" name="圓角矩形 17">
              <a:extLst>
                <a:ext uri="{FF2B5EF4-FFF2-40B4-BE49-F238E27FC236}">
                  <a16:creationId xmlns:a16="http://schemas.microsoft.com/office/drawing/2014/main" id="{0512BF0A-5650-4ED6-A884-400041A19E4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id="{F90B80A9-21B4-4B30-8B88-BC1697D0EA3F}"/>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7" name="群組 36">
            <a:extLst>
              <a:ext uri="{FF2B5EF4-FFF2-40B4-BE49-F238E27FC236}">
                <a16:creationId xmlns:a16="http://schemas.microsoft.com/office/drawing/2014/main" id="{AA5CCECE-2581-48B3-B77A-3C2580986236}"/>
              </a:ext>
            </a:extLst>
          </p:cNvPr>
          <p:cNvGrpSpPr/>
          <p:nvPr/>
        </p:nvGrpSpPr>
        <p:grpSpPr>
          <a:xfrm>
            <a:off x="7087787" y="169446"/>
            <a:ext cx="1620000" cy="540000"/>
            <a:chOff x="1445621" y="191648"/>
            <a:chExt cx="1620000" cy="540000"/>
          </a:xfrm>
          <a:noFill/>
        </p:grpSpPr>
        <p:sp>
          <p:nvSpPr>
            <p:cNvPr id="38" name="圓角矩形 20">
              <a:extLst>
                <a:ext uri="{FF2B5EF4-FFF2-40B4-BE49-F238E27FC236}">
                  <a16:creationId xmlns:a16="http://schemas.microsoft.com/office/drawing/2014/main" id="{F8D4011F-8487-4CD3-876F-F10E6EB8C78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id="{9977E855-1899-4DCF-AC9F-FE4FE3667214}"/>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871781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109091"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與急性鼻竇炎就診比例之相關性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45</a:t>
            </a:fld>
            <a:endParaRPr kumimoji="1" lang="zh-TW" altLang="en-US"/>
          </a:p>
        </p:txBody>
      </p:sp>
      <p:pic>
        <p:nvPicPr>
          <p:cNvPr id="27" name="圖片 26">
            <a:extLst>
              <a:ext uri="{FF2B5EF4-FFF2-40B4-BE49-F238E27FC236}">
                <a16:creationId xmlns:a16="http://schemas.microsoft.com/office/drawing/2014/main" id="{E8B5AC6A-C54C-4059-9008-AF62D684BBB4}"/>
              </a:ext>
            </a:extLst>
          </p:cNvPr>
          <p:cNvPicPr>
            <a:picLocks noChangeAspect="1"/>
          </p:cNvPicPr>
          <p:nvPr/>
        </p:nvPicPr>
        <p:blipFill>
          <a:blip r:embed="rId4"/>
          <a:stretch>
            <a:fillRect/>
          </a:stretch>
        </p:blipFill>
        <p:spPr>
          <a:xfrm>
            <a:off x="652427" y="1823073"/>
            <a:ext cx="5423133" cy="4648400"/>
          </a:xfrm>
          <a:prstGeom prst="rect">
            <a:avLst/>
          </a:prstGeom>
        </p:spPr>
      </p:pic>
      <p:pic>
        <p:nvPicPr>
          <p:cNvPr id="30" name="圖片 29">
            <a:extLst>
              <a:ext uri="{FF2B5EF4-FFF2-40B4-BE49-F238E27FC236}">
                <a16:creationId xmlns:a16="http://schemas.microsoft.com/office/drawing/2014/main" id="{3BE695AD-2529-4B39-B82D-88BDC0BFF5F4}"/>
              </a:ext>
            </a:extLst>
          </p:cNvPr>
          <p:cNvPicPr>
            <a:picLocks noChangeAspect="1"/>
          </p:cNvPicPr>
          <p:nvPr/>
        </p:nvPicPr>
        <p:blipFill>
          <a:blip r:embed="rId5"/>
          <a:stretch>
            <a:fillRect/>
          </a:stretch>
        </p:blipFill>
        <p:spPr>
          <a:xfrm>
            <a:off x="6244529" y="1823074"/>
            <a:ext cx="5423133" cy="4648400"/>
          </a:xfrm>
          <a:prstGeom prst="rect">
            <a:avLst/>
          </a:prstGeom>
        </p:spPr>
      </p:pic>
      <p:grpSp>
        <p:nvGrpSpPr>
          <p:cNvPr id="28" name="群組 27">
            <a:extLst>
              <a:ext uri="{FF2B5EF4-FFF2-40B4-BE49-F238E27FC236}">
                <a16:creationId xmlns:a16="http://schemas.microsoft.com/office/drawing/2014/main" id="{A8642C47-701E-4AD1-95D3-E45DAC773A17}"/>
              </a:ext>
            </a:extLst>
          </p:cNvPr>
          <p:cNvGrpSpPr/>
          <p:nvPr/>
        </p:nvGrpSpPr>
        <p:grpSpPr>
          <a:xfrm>
            <a:off x="1396088" y="168164"/>
            <a:ext cx="1620000" cy="540000"/>
            <a:chOff x="1445621" y="191648"/>
            <a:chExt cx="1620000" cy="540000"/>
          </a:xfrm>
          <a:noFill/>
        </p:grpSpPr>
        <p:sp>
          <p:nvSpPr>
            <p:cNvPr id="29" name="圓角矩形 5">
              <a:extLst>
                <a:ext uri="{FF2B5EF4-FFF2-40B4-BE49-F238E27FC236}">
                  <a16:creationId xmlns:a16="http://schemas.microsoft.com/office/drawing/2014/main" id="{2AFBA109-56CC-4EA8-A125-EA7B1316606E}"/>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2CA37785-7000-4E5E-9F06-127B1D53439A}"/>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2" name="群組 31">
            <a:extLst>
              <a:ext uri="{FF2B5EF4-FFF2-40B4-BE49-F238E27FC236}">
                <a16:creationId xmlns:a16="http://schemas.microsoft.com/office/drawing/2014/main" id="{A9CE5CF6-CD1F-4552-9CF2-90601DFFF0D6}"/>
              </a:ext>
            </a:extLst>
          </p:cNvPr>
          <p:cNvGrpSpPr/>
          <p:nvPr/>
        </p:nvGrpSpPr>
        <p:grpSpPr>
          <a:xfrm>
            <a:off x="3293321" y="169446"/>
            <a:ext cx="1620000" cy="540000"/>
            <a:chOff x="1445621" y="191648"/>
            <a:chExt cx="1620000" cy="540000"/>
          </a:xfrm>
          <a:solidFill>
            <a:schemeClr val="accent4"/>
          </a:solidFill>
        </p:grpSpPr>
        <p:sp>
          <p:nvSpPr>
            <p:cNvPr id="33" name="圓角矩形 14">
              <a:extLst>
                <a:ext uri="{FF2B5EF4-FFF2-40B4-BE49-F238E27FC236}">
                  <a16:creationId xmlns:a16="http://schemas.microsoft.com/office/drawing/2014/main" id="{180E4C84-F4C3-4CCC-862C-D15DE165CAC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F06FD8FC-4D17-4268-8901-301BE226B701}"/>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5" name="群組 34">
            <a:extLst>
              <a:ext uri="{FF2B5EF4-FFF2-40B4-BE49-F238E27FC236}">
                <a16:creationId xmlns:a16="http://schemas.microsoft.com/office/drawing/2014/main" id="{F639D27B-7B12-43AE-9A68-E12D86A9CBD2}"/>
              </a:ext>
            </a:extLst>
          </p:cNvPr>
          <p:cNvGrpSpPr/>
          <p:nvPr/>
        </p:nvGrpSpPr>
        <p:grpSpPr>
          <a:xfrm>
            <a:off x="5190554" y="169446"/>
            <a:ext cx="1620000" cy="540000"/>
            <a:chOff x="1445621" y="191648"/>
            <a:chExt cx="1620000" cy="540000"/>
          </a:xfrm>
          <a:noFill/>
        </p:grpSpPr>
        <p:sp>
          <p:nvSpPr>
            <p:cNvPr id="36" name="圓角矩形 17">
              <a:extLst>
                <a:ext uri="{FF2B5EF4-FFF2-40B4-BE49-F238E27FC236}">
                  <a16:creationId xmlns:a16="http://schemas.microsoft.com/office/drawing/2014/main" id="{C2DFB9C0-9BDB-4E87-A0CE-ACEF22A2B525}"/>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id="{3552657F-6D95-4717-9898-B21824E80FA3}"/>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8" name="群組 37">
            <a:extLst>
              <a:ext uri="{FF2B5EF4-FFF2-40B4-BE49-F238E27FC236}">
                <a16:creationId xmlns:a16="http://schemas.microsoft.com/office/drawing/2014/main" id="{7ABD5CAB-79BF-4303-AB02-D2214497375E}"/>
              </a:ext>
            </a:extLst>
          </p:cNvPr>
          <p:cNvGrpSpPr/>
          <p:nvPr/>
        </p:nvGrpSpPr>
        <p:grpSpPr>
          <a:xfrm>
            <a:off x="7087787" y="169446"/>
            <a:ext cx="1620000" cy="540000"/>
            <a:chOff x="1445621" y="191648"/>
            <a:chExt cx="1620000" cy="540000"/>
          </a:xfrm>
          <a:noFill/>
        </p:grpSpPr>
        <p:sp>
          <p:nvSpPr>
            <p:cNvPr id="39" name="圓角矩形 20">
              <a:extLst>
                <a:ext uri="{FF2B5EF4-FFF2-40B4-BE49-F238E27FC236}">
                  <a16:creationId xmlns:a16="http://schemas.microsoft.com/office/drawing/2014/main" id="{0D7268EE-F807-408D-A451-34C0B1C4086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8721CE38-5927-4AB1-8400-F1BB5C5CB727}"/>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567814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AB92511F-0295-53A8-672A-74DD6C93570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82392D8-94FA-A162-CBA1-C981D9E8DE2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21" name="圖片 20" descr="一張含有 圖形, 字型, 圓形, 藝術 的圖片&#10;&#10;AI 產生的內容可能不正確。">
            <a:extLst>
              <a:ext uri="{FF2B5EF4-FFF2-40B4-BE49-F238E27FC236}">
                <a16:creationId xmlns:a16="http://schemas.microsoft.com/office/drawing/2014/main" id="{05B76985-F24E-B363-E622-70C91B9B783A}"/>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2" name="圖片 21" descr="一張含有 圖形, 字型, 圓形, 藝術 的圖片&#10;&#10;AI 產生的內容可能不正確。">
            <a:extLst>
              <a:ext uri="{FF2B5EF4-FFF2-40B4-BE49-F238E27FC236}">
                <a16:creationId xmlns:a16="http://schemas.microsoft.com/office/drawing/2014/main" id="{F38F16DF-13A6-24F2-22C5-50C8F5145C50}"/>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3" name="圖片 22" descr="一張含有 字型, 符號, 圖形, 美工圖案 的圖片&#10;&#10;AI 產生的內容可能不正確。">
            <a:extLst>
              <a:ext uri="{FF2B5EF4-FFF2-40B4-BE49-F238E27FC236}">
                <a16:creationId xmlns:a16="http://schemas.microsoft.com/office/drawing/2014/main" id="{EC10275C-C7CF-EF81-7CAC-1585BB7330F3}"/>
              </a:ext>
            </a:extLst>
          </p:cNvPr>
          <p:cNvPicPr>
            <a:picLocks noChangeAspect="1"/>
          </p:cNvPicPr>
          <p:nvPr/>
        </p:nvPicPr>
        <p:blipFill>
          <a:blip r:embed="rId3"/>
          <a:stretch>
            <a:fillRect/>
          </a:stretch>
        </p:blipFill>
        <p:spPr>
          <a:xfrm>
            <a:off x="338044" y="78164"/>
            <a:ext cx="720000" cy="720000"/>
          </a:xfrm>
          <a:prstGeom prst="rect">
            <a:avLst/>
          </a:prstGeom>
        </p:spPr>
      </p:pic>
      <p:pic>
        <p:nvPicPr>
          <p:cNvPr id="24" name="圖片 23" descr="一張含有 圖形, 字型, 圓形, 藝術 的圖片&#10;&#10;AI 產生的內容可能不正確。">
            <a:extLst>
              <a:ext uri="{FF2B5EF4-FFF2-40B4-BE49-F238E27FC236}">
                <a16:creationId xmlns:a16="http://schemas.microsoft.com/office/drawing/2014/main" id="{756E31A2-48C2-DD46-E559-D20CD5C791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5" name="文字方塊 24">
            <a:extLst>
              <a:ext uri="{FF2B5EF4-FFF2-40B4-BE49-F238E27FC236}">
                <a16:creationId xmlns:a16="http://schemas.microsoft.com/office/drawing/2014/main" id="{2E4EEA84-1807-7DC1-2D82-84F14DBBC321}"/>
              </a:ext>
            </a:extLst>
          </p:cNvPr>
          <p:cNvSpPr txBox="1"/>
          <p:nvPr/>
        </p:nvSpPr>
        <p:spPr>
          <a:xfrm>
            <a:off x="698044" y="1266378"/>
            <a:ext cx="5109091"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與急性鼻竇炎就診比例之相關性</a:t>
            </a:r>
          </a:p>
        </p:txBody>
      </p:sp>
      <p:sp>
        <p:nvSpPr>
          <p:cNvPr id="26" name="投影片編號版面配置區 25">
            <a:extLst>
              <a:ext uri="{FF2B5EF4-FFF2-40B4-BE49-F238E27FC236}">
                <a16:creationId xmlns:a16="http://schemas.microsoft.com/office/drawing/2014/main" id="{A141A4C9-DC8D-B101-334A-2BC65BA545EF}"/>
              </a:ext>
            </a:extLst>
          </p:cNvPr>
          <p:cNvSpPr>
            <a:spLocks noGrp="1"/>
          </p:cNvSpPr>
          <p:nvPr>
            <p:ph type="sldNum" sz="quarter" idx="12"/>
          </p:nvPr>
        </p:nvSpPr>
        <p:spPr/>
        <p:txBody>
          <a:bodyPr/>
          <a:lstStyle/>
          <a:p>
            <a:fld id="{B2EE65BD-2A04-9A47-8DB5-951B4720CA03}" type="slidenum">
              <a:rPr kumimoji="1" lang="zh-TW" altLang="en-US" smtClean="0"/>
              <a:t>46</a:t>
            </a:fld>
            <a:endParaRPr kumimoji="1" lang="zh-TW" altLang="en-US"/>
          </a:p>
        </p:txBody>
      </p:sp>
      <p:pic>
        <p:nvPicPr>
          <p:cNvPr id="7" name="圖片 6">
            <a:extLst>
              <a:ext uri="{FF2B5EF4-FFF2-40B4-BE49-F238E27FC236}">
                <a16:creationId xmlns:a16="http://schemas.microsoft.com/office/drawing/2014/main" id="{17B47A57-2AB2-4BDC-857D-816A81C6E49A}"/>
              </a:ext>
            </a:extLst>
          </p:cNvPr>
          <p:cNvPicPr>
            <a:picLocks noChangeAspect="1"/>
          </p:cNvPicPr>
          <p:nvPr/>
        </p:nvPicPr>
        <p:blipFill>
          <a:blip r:embed="rId4"/>
          <a:stretch>
            <a:fillRect/>
          </a:stretch>
        </p:blipFill>
        <p:spPr>
          <a:xfrm>
            <a:off x="3155834" y="1929737"/>
            <a:ext cx="5551953" cy="4758817"/>
          </a:xfrm>
          <a:prstGeom prst="rect">
            <a:avLst/>
          </a:prstGeom>
        </p:spPr>
      </p:pic>
      <p:grpSp>
        <p:nvGrpSpPr>
          <p:cNvPr id="27" name="群組 26">
            <a:extLst>
              <a:ext uri="{FF2B5EF4-FFF2-40B4-BE49-F238E27FC236}">
                <a16:creationId xmlns:a16="http://schemas.microsoft.com/office/drawing/2014/main" id="{9E22B51B-5C6C-4C30-A9C7-7603134F39D8}"/>
              </a:ext>
            </a:extLst>
          </p:cNvPr>
          <p:cNvGrpSpPr/>
          <p:nvPr/>
        </p:nvGrpSpPr>
        <p:grpSpPr>
          <a:xfrm>
            <a:off x="1396088" y="168164"/>
            <a:ext cx="1620000" cy="540000"/>
            <a:chOff x="1445621" y="191648"/>
            <a:chExt cx="1620000" cy="540000"/>
          </a:xfrm>
          <a:noFill/>
        </p:grpSpPr>
        <p:sp>
          <p:nvSpPr>
            <p:cNvPr id="28" name="圓角矩形 5">
              <a:extLst>
                <a:ext uri="{FF2B5EF4-FFF2-40B4-BE49-F238E27FC236}">
                  <a16:creationId xmlns:a16="http://schemas.microsoft.com/office/drawing/2014/main" id="{26DEAE1C-1D05-4365-931B-85D212F279F7}"/>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FB0B52E3-6329-4C76-9A68-29BAEEE38FC7}"/>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30" name="群組 29">
            <a:extLst>
              <a:ext uri="{FF2B5EF4-FFF2-40B4-BE49-F238E27FC236}">
                <a16:creationId xmlns:a16="http://schemas.microsoft.com/office/drawing/2014/main" id="{FDD5515E-FD8E-4A1A-A831-46F7B78EA3F4}"/>
              </a:ext>
            </a:extLst>
          </p:cNvPr>
          <p:cNvGrpSpPr/>
          <p:nvPr/>
        </p:nvGrpSpPr>
        <p:grpSpPr>
          <a:xfrm>
            <a:off x="3293321" y="169446"/>
            <a:ext cx="1620000" cy="540000"/>
            <a:chOff x="1445621" y="191648"/>
            <a:chExt cx="1620000" cy="540000"/>
          </a:xfrm>
          <a:solidFill>
            <a:schemeClr val="accent4"/>
          </a:solidFill>
        </p:grpSpPr>
        <p:sp>
          <p:nvSpPr>
            <p:cNvPr id="31" name="圓角矩形 14">
              <a:extLst>
                <a:ext uri="{FF2B5EF4-FFF2-40B4-BE49-F238E27FC236}">
                  <a16:creationId xmlns:a16="http://schemas.microsoft.com/office/drawing/2014/main" id="{85C0F863-3B57-4D5D-A71D-6D3EAABF9EA3}"/>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69B82494-7F3D-4C4F-9081-D8725162E7A0}"/>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33" name="群組 32">
            <a:extLst>
              <a:ext uri="{FF2B5EF4-FFF2-40B4-BE49-F238E27FC236}">
                <a16:creationId xmlns:a16="http://schemas.microsoft.com/office/drawing/2014/main" id="{D0789440-E143-4E43-BDB0-5EC1378126B5}"/>
              </a:ext>
            </a:extLst>
          </p:cNvPr>
          <p:cNvGrpSpPr/>
          <p:nvPr/>
        </p:nvGrpSpPr>
        <p:grpSpPr>
          <a:xfrm>
            <a:off x="5190554" y="169446"/>
            <a:ext cx="1620000" cy="540000"/>
            <a:chOff x="1445621" y="191648"/>
            <a:chExt cx="1620000" cy="540000"/>
          </a:xfrm>
          <a:noFill/>
        </p:grpSpPr>
        <p:sp>
          <p:nvSpPr>
            <p:cNvPr id="34" name="圓角矩形 17">
              <a:extLst>
                <a:ext uri="{FF2B5EF4-FFF2-40B4-BE49-F238E27FC236}">
                  <a16:creationId xmlns:a16="http://schemas.microsoft.com/office/drawing/2014/main" id="{C97348DC-CAA7-4641-AFC9-690B707105E0}"/>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id="{3B08693C-3FCF-4164-A099-5FE473A9364C}"/>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6" name="群組 35">
            <a:extLst>
              <a:ext uri="{FF2B5EF4-FFF2-40B4-BE49-F238E27FC236}">
                <a16:creationId xmlns:a16="http://schemas.microsoft.com/office/drawing/2014/main" id="{2BD4EE05-BB21-4E0D-A1BA-C75EEF8071A9}"/>
              </a:ext>
            </a:extLst>
          </p:cNvPr>
          <p:cNvGrpSpPr/>
          <p:nvPr/>
        </p:nvGrpSpPr>
        <p:grpSpPr>
          <a:xfrm>
            <a:off x="7087787" y="169446"/>
            <a:ext cx="1620000" cy="540000"/>
            <a:chOff x="1445621" y="191648"/>
            <a:chExt cx="1620000" cy="540000"/>
          </a:xfrm>
          <a:noFill/>
        </p:grpSpPr>
        <p:sp>
          <p:nvSpPr>
            <p:cNvPr id="37" name="圓角矩形 20">
              <a:extLst>
                <a:ext uri="{FF2B5EF4-FFF2-40B4-BE49-F238E27FC236}">
                  <a16:creationId xmlns:a16="http://schemas.microsoft.com/office/drawing/2014/main" id="{9BC83810-2F12-4A84-B41A-1D9D5B4BADE1}"/>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DC1E188A-5F10-4034-8506-5CE0AF27A420}"/>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spTree>
    <p:extLst>
      <p:ext uri="{BB962C8B-B14F-4D97-AF65-F5344CB8AC3E}">
        <p14:creationId xmlns:p14="http://schemas.microsoft.com/office/powerpoint/2010/main" val="2780107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1A9DB1D-4A17-BD24-5808-06D241F4CC88}"/>
              </a:ext>
            </a:extLst>
          </p:cNvPr>
          <p:cNvSpPr txBox="1"/>
          <p:nvPr/>
        </p:nvSpPr>
        <p:spPr>
          <a:xfrm>
            <a:off x="698044" y="2406679"/>
            <a:ext cx="9501758" cy="1604735"/>
          </a:xfrm>
          <a:prstGeom prst="rect">
            <a:avLst/>
          </a:prstGeom>
          <a:noFill/>
        </p:spPr>
        <p:txBody>
          <a:bodyPr wrap="square">
            <a:spAutoFit/>
          </a:bodyPr>
          <a:lstStyle/>
          <a:p>
            <a:pPr marL="285750" indent="-285750" algn="l">
              <a:lnSpc>
                <a:spcPct val="150000"/>
              </a:lnSpc>
              <a:spcAft>
                <a:spcPts val="1200"/>
              </a:spcAft>
              <a:buSzPct val="50000"/>
              <a:buFont typeface="Wingdings" panose="05000000000000000000" pitchFamily="2" charset="2"/>
              <a:buChar char="l"/>
            </a:pPr>
            <a:r>
              <a:rPr lang="zh-TW" altLang="en-US"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證實了</a:t>
            </a:r>
            <a:r>
              <a:rPr lang="en-US" altLang="zh-TW" b="1" dirty="0">
                <a:solidFill>
                  <a:srgbClr val="333333"/>
                </a:solidFill>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濃度與四種急性呼吸道疾病的就診人數比例之間存在顯著的正相關關係</a:t>
            </a:r>
            <a:endParaRPr lang="en-US"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gn="l">
              <a:lnSpc>
                <a:spcPct val="150000"/>
              </a:lnSpc>
              <a:spcAft>
                <a:spcPts val="1200"/>
              </a:spcAft>
              <a:buSzPct val="50000"/>
              <a:buFont typeface="Wingdings" panose="05000000000000000000" pitchFamily="2" charset="2"/>
              <a:buChar char="l"/>
            </a:pPr>
            <a:r>
              <a:rPr lang="en-US"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濃度對於各地區、各疾病的滯後關係影響較低，</a:t>
            </a:r>
            <a:r>
              <a:rPr lang="en-US"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0-4</a:t>
            </a:r>
            <a:r>
              <a:rPr lang="zh-TW" altLang="en-US"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週的結果無顯著差別</a:t>
            </a:r>
            <a:endParaRPr lang="en-US" altLang="zh-TW" b="1" dirty="0">
              <a:solidFill>
                <a:srgbClr val="333333"/>
              </a:solidFill>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gn="l">
              <a:lnSpc>
                <a:spcPct val="150000"/>
              </a:lnSpc>
              <a:spcAft>
                <a:spcPts val="1200"/>
              </a:spcAft>
              <a:buSzPct val="50000"/>
              <a:buFont typeface="Wingdings" panose="05000000000000000000" pitchFamily="2" charset="2"/>
              <a:buChar char="l"/>
            </a:pPr>
            <a:r>
              <a:rPr lang="en-US"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NO2</a:t>
            </a:r>
            <a:r>
              <a:rPr lang="zh-TW" altLang="en-US"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在空汙因子中屬於</a:t>
            </a:r>
            <a:r>
              <a:rPr lang="zh-TW" altLang="en-US" b="1" dirty="0">
                <a:solidFill>
                  <a:srgbClr val="333333"/>
                </a:solidFill>
                <a:latin typeface="Times New Roman" panose="02020603050405020304" pitchFamily="18" charset="0"/>
                <a:ea typeface="Noto Serif TC ExtraBold" panose="02020200000000000000" pitchFamily="18" charset="-128"/>
                <a:cs typeface="Times New Roman" panose="02020603050405020304" pitchFamily="18" charset="0"/>
              </a:rPr>
              <a:t>刺激性物質，和急性呼吸道疾病的關係強於</a:t>
            </a:r>
            <a:r>
              <a:rPr lang="en-US" altLang="zh-TW" b="1" dirty="0">
                <a:solidFill>
                  <a:srgbClr val="333333"/>
                </a:solidFill>
                <a:latin typeface="Times New Roman" panose="02020603050405020304" pitchFamily="18" charset="0"/>
                <a:ea typeface="Noto Serif TC ExtraBold" panose="02020200000000000000" pitchFamily="18" charset="-128"/>
                <a:cs typeface="Times New Roman" panose="02020603050405020304" pitchFamily="18" charset="0"/>
              </a:rPr>
              <a:t>PM2.5</a:t>
            </a:r>
            <a:r>
              <a:rPr lang="zh-TW" altLang="en-US" b="1" dirty="0">
                <a:solidFill>
                  <a:srgbClr val="333333"/>
                </a:solidFill>
                <a:latin typeface="Times New Roman" panose="02020603050405020304" pitchFamily="18" charset="0"/>
                <a:ea typeface="Noto Serif TC ExtraBold" panose="02020200000000000000" pitchFamily="18" charset="-128"/>
                <a:cs typeface="Times New Roman" panose="02020603050405020304" pitchFamily="18" charset="0"/>
              </a:rPr>
              <a:t>懸浮微粒濃度</a:t>
            </a:r>
            <a:endParaRPr lang="en-US"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2" name="圓角矩形 1">
            <a:extLst>
              <a:ext uri="{FF2B5EF4-FFF2-40B4-BE49-F238E27FC236}">
                <a16:creationId xmlns:a16="http://schemas.microsoft.com/office/drawing/2014/main" id="{2B2EEE60-77DB-14F5-7530-49081C550244}"/>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FD893B9F-9867-41A3-0447-C0D4E75B56FA}"/>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grpSp>
        <p:nvGrpSpPr>
          <p:cNvPr id="4" name="群組 3">
            <a:extLst>
              <a:ext uri="{FF2B5EF4-FFF2-40B4-BE49-F238E27FC236}">
                <a16:creationId xmlns:a16="http://schemas.microsoft.com/office/drawing/2014/main" id="{CB4C57FB-397A-C73D-5EF0-A56169EFEF75}"/>
              </a:ext>
            </a:extLst>
          </p:cNvPr>
          <p:cNvGrpSpPr/>
          <p:nvPr/>
        </p:nvGrpSpPr>
        <p:grpSpPr>
          <a:xfrm>
            <a:off x="1396088" y="168164"/>
            <a:ext cx="1620000" cy="540000"/>
            <a:chOff x="1445621" y="191648"/>
            <a:chExt cx="1620000" cy="540000"/>
          </a:xfrm>
          <a:noFill/>
        </p:grpSpPr>
        <p:sp>
          <p:nvSpPr>
            <p:cNvPr id="6" name="圓角矩形 5">
              <a:extLst>
                <a:ext uri="{FF2B5EF4-FFF2-40B4-BE49-F238E27FC236}">
                  <a16:creationId xmlns:a16="http://schemas.microsoft.com/office/drawing/2014/main" id="{87125B11-FA7D-E84C-B875-0224A3C2083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DDAB0635-C990-1B1D-A788-9A70F757B562}"/>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8" name="群組 7">
            <a:extLst>
              <a:ext uri="{FF2B5EF4-FFF2-40B4-BE49-F238E27FC236}">
                <a16:creationId xmlns:a16="http://schemas.microsoft.com/office/drawing/2014/main" id="{0D371855-B96F-A317-C30D-64F0C47BBE6D}"/>
              </a:ext>
            </a:extLst>
          </p:cNvPr>
          <p:cNvGrpSpPr/>
          <p:nvPr/>
        </p:nvGrpSpPr>
        <p:grpSpPr>
          <a:xfrm>
            <a:off x="3293321" y="169446"/>
            <a:ext cx="1620000" cy="540000"/>
            <a:chOff x="1445621" y="191648"/>
            <a:chExt cx="1620000" cy="540000"/>
          </a:xfrm>
          <a:noFill/>
        </p:grpSpPr>
        <p:sp>
          <p:nvSpPr>
            <p:cNvPr id="9" name="圓角矩形 8">
              <a:extLst>
                <a:ext uri="{FF2B5EF4-FFF2-40B4-BE49-F238E27FC236}">
                  <a16:creationId xmlns:a16="http://schemas.microsoft.com/office/drawing/2014/main" id="{4F3C1FE5-FBF2-2C70-9FCE-57CE17D7A55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F8548862-2F31-499E-075A-733510607342}"/>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sp>
        <p:nvSpPr>
          <p:cNvPr id="16" name="文字方塊 15">
            <a:extLst>
              <a:ext uri="{FF2B5EF4-FFF2-40B4-BE49-F238E27FC236}">
                <a16:creationId xmlns:a16="http://schemas.microsoft.com/office/drawing/2014/main" id="{F0F7B474-4B74-1684-2EF3-6B2292FFFC69}"/>
              </a:ext>
            </a:extLst>
          </p:cNvPr>
          <p:cNvSpPr txBox="1"/>
          <p:nvPr/>
        </p:nvSpPr>
        <p:spPr>
          <a:xfrm>
            <a:off x="7343799" y="253498"/>
            <a:ext cx="1107996" cy="369332"/>
          </a:xfrm>
          <a:prstGeom prst="rect">
            <a:avLst/>
          </a:prstGeom>
          <a:noFill/>
          <a:ln>
            <a:noFill/>
          </a:ln>
        </p:spPr>
        <p:txBody>
          <a:bodyPr wrap="none" rtlCol="0">
            <a:spAutoFit/>
          </a:bodyPr>
          <a:lstStyle/>
          <a:p>
            <a:pPr algn="ct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pic>
        <p:nvPicPr>
          <p:cNvPr id="20" name="圖片 19" descr="一張含有 圖形, 字型, 圓形, 藝術 的圖片&#10;&#10;AI 產生的內容可能不正確。">
            <a:extLst>
              <a:ext uri="{FF2B5EF4-FFF2-40B4-BE49-F238E27FC236}">
                <a16:creationId xmlns:a16="http://schemas.microsoft.com/office/drawing/2014/main" id="{569D31BA-9E74-3715-6455-C13B66143747}"/>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1" name="圖片 20" descr="一張含有 圖形, 字型, 圓形, 藝術 的圖片&#10;&#10;AI 產生的內容可能不正確。">
            <a:extLst>
              <a:ext uri="{FF2B5EF4-FFF2-40B4-BE49-F238E27FC236}">
                <a16:creationId xmlns:a16="http://schemas.microsoft.com/office/drawing/2014/main" id="{DB1AF3A9-181A-1A3A-53E3-B0C9293C4AEE}"/>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2" name="圖片 21" descr="一張含有 字型, 符號, 圖形, 美工圖案 的圖片&#10;&#10;AI 產生的內容可能不正確。">
            <a:extLst>
              <a:ext uri="{FF2B5EF4-FFF2-40B4-BE49-F238E27FC236}">
                <a16:creationId xmlns:a16="http://schemas.microsoft.com/office/drawing/2014/main" id="{D90B4D9A-163F-56BD-12F1-006BB08B0BDB}"/>
              </a:ext>
            </a:extLst>
          </p:cNvPr>
          <p:cNvPicPr>
            <a:picLocks noChangeAspect="1"/>
          </p:cNvPicPr>
          <p:nvPr/>
        </p:nvPicPr>
        <p:blipFill>
          <a:blip r:embed="rId3"/>
          <a:stretch>
            <a:fillRect/>
          </a:stretch>
        </p:blipFill>
        <p:spPr>
          <a:xfrm>
            <a:off x="338044" y="78164"/>
            <a:ext cx="720000" cy="720000"/>
          </a:xfrm>
          <a:prstGeom prst="rect">
            <a:avLst/>
          </a:prstGeom>
        </p:spPr>
      </p:pic>
      <p:pic>
        <p:nvPicPr>
          <p:cNvPr id="23" name="圖片 22" descr="一張含有 圖形, 字型, 圓形, 藝術 的圖片&#10;&#10;AI 產生的內容可能不正確。">
            <a:extLst>
              <a:ext uri="{FF2B5EF4-FFF2-40B4-BE49-F238E27FC236}">
                <a16:creationId xmlns:a16="http://schemas.microsoft.com/office/drawing/2014/main" id="{D5E7A171-6650-97F3-B136-F34BE9E6F6B6}"/>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4" name="投影片編號版面配置區 23">
            <a:extLst>
              <a:ext uri="{FF2B5EF4-FFF2-40B4-BE49-F238E27FC236}">
                <a16:creationId xmlns:a16="http://schemas.microsoft.com/office/drawing/2014/main" id="{D41E2587-E453-7D68-FEF5-AB614280C0D7}"/>
              </a:ext>
            </a:extLst>
          </p:cNvPr>
          <p:cNvSpPr>
            <a:spLocks noGrp="1"/>
          </p:cNvSpPr>
          <p:nvPr>
            <p:ph type="sldNum" sz="quarter" idx="12"/>
          </p:nvPr>
        </p:nvSpPr>
        <p:spPr/>
        <p:txBody>
          <a:bodyPr/>
          <a:lstStyle/>
          <a:p>
            <a:fld id="{B2EE65BD-2A04-9A47-8DB5-951B4720CA03}" type="slidenum">
              <a:rPr kumimoji="1" lang="zh-TW" altLang="en-US" smtClean="0"/>
              <a:t>47</a:t>
            </a:fld>
            <a:endParaRPr kumimoji="1" lang="zh-TW" altLang="en-US"/>
          </a:p>
        </p:txBody>
      </p:sp>
      <p:sp>
        <p:nvSpPr>
          <p:cNvPr id="25" name="文字方塊 24">
            <a:extLst>
              <a:ext uri="{FF2B5EF4-FFF2-40B4-BE49-F238E27FC236}">
                <a16:creationId xmlns:a16="http://schemas.microsoft.com/office/drawing/2014/main" id="{4EA775B8-C9E8-52C9-1A87-BA27BADD0EEC}"/>
              </a:ext>
            </a:extLst>
          </p:cNvPr>
          <p:cNvSpPr txBox="1"/>
          <p:nvPr/>
        </p:nvSpPr>
        <p:spPr>
          <a:xfrm>
            <a:off x="698044" y="1266378"/>
            <a:ext cx="800219"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nvGrpSpPr>
          <p:cNvPr id="26" name="群組 25">
            <a:extLst>
              <a:ext uri="{FF2B5EF4-FFF2-40B4-BE49-F238E27FC236}">
                <a16:creationId xmlns:a16="http://schemas.microsoft.com/office/drawing/2014/main" id="{4352BB7B-6939-4238-9AEE-72CBE072FA54}"/>
              </a:ext>
            </a:extLst>
          </p:cNvPr>
          <p:cNvGrpSpPr/>
          <p:nvPr/>
        </p:nvGrpSpPr>
        <p:grpSpPr>
          <a:xfrm>
            <a:off x="5190554" y="169446"/>
            <a:ext cx="1620000" cy="540000"/>
            <a:chOff x="1445621" y="191648"/>
            <a:chExt cx="1620000" cy="540000"/>
          </a:xfrm>
          <a:solidFill>
            <a:schemeClr val="accent4"/>
          </a:solidFill>
        </p:grpSpPr>
        <p:sp>
          <p:nvSpPr>
            <p:cNvPr id="27" name="圓角矩形 22">
              <a:extLst>
                <a:ext uri="{FF2B5EF4-FFF2-40B4-BE49-F238E27FC236}">
                  <a16:creationId xmlns:a16="http://schemas.microsoft.com/office/drawing/2014/main" id="{1DC72DE5-4414-4340-A54B-A8E6C828A78C}"/>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BCBC4668-54B8-4334-9A24-541DF18B5243}"/>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spTree>
    <p:extLst>
      <p:ext uri="{BB962C8B-B14F-4D97-AF65-F5344CB8AC3E}">
        <p14:creationId xmlns:p14="http://schemas.microsoft.com/office/powerpoint/2010/main" val="1906765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2B2EEE60-77DB-14F5-7530-49081C550244}"/>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FD893B9F-9867-41A3-0447-C0D4E75B56FA}"/>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grpSp>
        <p:nvGrpSpPr>
          <p:cNvPr id="4" name="群組 3">
            <a:extLst>
              <a:ext uri="{FF2B5EF4-FFF2-40B4-BE49-F238E27FC236}">
                <a16:creationId xmlns:a16="http://schemas.microsoft.com/office/drawing/2014/main" id="{CB4C57FB-397A-C73D-5EF0-A56169EFEF75}"/>
              </a:ext>
            </a:extLst>
          </p:cNvPr>
          <p:cNvGrpSpPr/>
          <p:nvPr/>
        </p:nvGrpSpPr>
        <p:grpSpPr>
          <a:xfrm>
            <a:off x="1396088" y="168164"/>
            <a:ext cx="1620000" cy="540000"/>
            <a:chOff x="1445621" y="191648"/>
            <a:chExt cx="1620000" cy="540000"/>
          </a:xfrm>
          <a:noFill/>
        </p:grpSpPr>
        <p:sp>
          <p:nvSpPr>
            <p:cNvPr id="6" name="圓角矩形 5">
              <a:extLst>
                <a:ext uri="{FF2B5EF4-FFF2-40B4-BE49-F238E27FC236}">
                  <a16:creationId xmlns:a16="http://schemas.microsoft.com/office/drawing/2014/main" id="{87125B11-FA7D-E84C-B875-0224A3C2083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DDAB0635-C990-1B1D-A788-9A70F757B562}"/>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8" name="群組 7">
            <a:extLst>
              <a:ext uri="{FF2B5EF4-FFF2-40B4-BE49-F238E27FC236}">
                <a16:creationId xmlns:a16="http://schemas.microsoft.com/office/drawing/2014/main" id="{0D371855-B96F-A317-C30D-64F0C47BBE6D}"/>
              </a:ext>
            </a:extLst>
          </p:cNvPr>
          <p:cNvGrpSpPr/>
          <p:nvPr/>
        </p:nvGrpSpPr>
        <p:grpSpPr>
          <a:xfrm>
            <a:off x="3293321" y="169446"/>
            <a:ext cx="1620000" cy="540000"/>
            <a:chOff x="1445621" y="191648"/>
            <a:chExt cx="1620000" cy="540000"/>
          </a:xfrm>
          <a:noFill/>
        </p:grpSpPr>
        <p:sp>
          <p:nvSpPr>
            <p:cNvPr id="9" name="圓角矩形 8">
              <a:extLst>
                <a:ext uri="{FF2B5EF4-FFF2-40B4-BE49-F238E27FC236}">
                  <a16:creationId xmlns:a16="http://schemas.microsoft.com/office/drawing/2014/main" id="{4F3C1FE5-FBF2-2C70-9FCE-57CE17D7A55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F8548862-2F31-499E-075A-733510607342}"/>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grpSp>
        <p:nvGrpSpPr>
          <p:cNvPr id="14" name="群組 13">
            <a:extLst>
              <a:ext uri="{FF2B5EF4-FFF2-40B4-BE49-F238E27FC236}">
                <a16:creationId xmlns:a16="http://schemas.microsoft.com/office/drawing/2014/main" id="{4FDC1C27-8809-EA02-AB16-E6B9B3D12C67}"/>
              </a:ext>
            </a:extLst>
          </p:cNvPr>
          <p:cNvGrpSpPr/>
          <p:nvPr/>
        </p:nvGrpSpPr>
        <p:grpSpPr>
          <a:xfrm>
            <a:off x="7087787" y="169446"/>
            <a:ext cx="1620000" cy="540000"/>
            <a:chOff x="1445621" y="191648"/>
            <a:chExt cx="1620000" cy="540000"/>
          </a:xfrm>
          <a:solidFill>
            <a:schemeClr val="accent4"/>
          </a:solidFill>
        </p:grpSpPr>
        <p:sp>
          <p:nvSpPr>
            <p:cNvPr id="15" name="圓角矩形 14">
              <a:extLst>
                <a:ext uri="{FF2B5EF4-FFF2-40B4-BE49-F238E27FC236}">
                  <a16:creationId xmlns:a16="http://schemas.microsoft.com/office/drawing/2014/main" id="{C845D955-BCFF-8B7A-0DBF-DB16A5B553A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1"/>
                </a:solidFill>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F0F7B474-4B74-1684-2EF3-6B2292FFFC69}"/>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pic>
        <p:nvPicPr>
          <p:cNvPr id="20" name="圖片 19" descr="一張含有 圖形, 字型, 圓形, 藝術 的圖片&#10;&#10;AI 產生的內容可能不正確。">
            <a:extLst>
              <a:ext uri="{FF2B5EF4-FFF2-40B4-BE49-F238E27FC236}">
                <a16:creationId xmlns:a16="http://schemas.microsoft.com/office/drawing/2014/main" id="{569D31BA-9E74-3715-6455-C13B66143747}"/>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21" name="圖片 20" descr="一張含有 圖形, 字型, 圓形, 藝術 的圖片&#10;&#10;AI 產生的內容可能不正確。">
            <a:extLst>
              <a:ext uri="{FF2B5EF4-FFF2-40B4-BE49-F238E27FC236}">
                <a16:creationId xmlns:a16="http://schemas.microsoft.com/office/drawing/2014/main" id="{DB1AF3A9-181A-1A3A-53E3-B0C9293C4AEE}"/>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22" name="圖片 21" descr="一張含有 字型, 符號, 圖形, 美工圖案 的圖片&#10;&#10;AI 產生的內容可能不正確。">
            <a:extLst>
              <a:ext uri="{FF2B5EF4-FFF2-40B4-BE49-F238E27FC236}">
                <a16:creationId xmlns:a16="http://schemas.microsoft.com/office/drawing/2014/main" id="{D90B4D9A-163F-56BD-12F1-006BB08B0BDB}"/>
              </a:ext>
            </a:extLst>
          </p:cNvPr>
          <p:cNvPicPr>
            <a:picLocks noChangeAspect="1"/>
          </p:cNvPicPr>
          <p:nvPr/>
        </p:nvPicPr>
        <p:blipFill>
          <a:blip r:embed="rId3"/>
          <a:stretch>
            <a:fillRect/>
          </a:stretch>
        </p:blipFill>
        <p:spPr>
          <a:xfrm>
            <a:off x="338044" y="78164"/>
            <a:ext cx="720000" cy="720000"/>
          </a:xfrm>
          <a:prstGeom prst="rect">
            <a:avLst/>
          </a:prstGeom>
        </p:spPr>
      </p:pic>
      <p:pic>
        <p:nvPicPr>
          <p:cNvPr id="23" name="圖片 22" descr="一張含有 圖形, 字型, 圓形, 藝術 的圖片&#10;&#10;AI 產生的內容可能不正確。">
            <a:extLst>
              <a:ext uri="{FF2B5EF4-FFF2-40B4-BE49-F238E27FC236}">
                <a16:creationId xmlns:a16="http://schemas.microsoft.com/office/drawing/2014/main" id="{D5E7A171-6650-97F3-B136-F34BE9E6F6B6}"/>
              </a:ext>
            </a:extLst>
          </p:cNvPr>
          <p:cNvPicPr>
            <a:picLocks noChangeAspect="1"/>
          </p:cNvPicPr>
          <p:nvPr/>
        </p:nvPicPr>
        <p:blipFill>
          <a:blip r:embed="rId2"/>
          <a:stretch>
            <a:fillRect/>
          </a:stretch>
        </p:blipFill>
        <p:spPr>
          <a:xfrm>
            <a:off x="11667662" y="513117"/>
            <a:ext cx="360000" cy="360000"/>
          </a:xfrm>
          <a:prstGeom prst="rect">
            <a:avLst/>
          </a:prstGeom>
        </p:spPr>
      </p:pic>
      <p:sp>
        <p:nvSpPr>
          <p:cNvPr id="24" name="投影片編號版面配置區 23">
            <a:extLst>
              <a:ext uri="{FF2B5EF4-FFF2-40B4-BE49-F238E27FC236}">
                <a16:creationId xmlns:a16="http://schemas.microsoft.com/office/drawing/2014/main" id="{D41E2587-E453-7D68-FEF5-AB614280C0D7}"/>
              </a:ext>
            </a:extLst>
          </p:cNvPr>
          <p:cNvSpPr>
            <a:spLocks noGrp="1"/>
          </p:cNvSpPr>
          <p:nvPr>
            <p:ph type="sldNum" sz="quarter" idx="12"/>
          </p:nvPr>
        </p:nvSpPr>
        <p:spPr/>
        <p:txBody>
          <a:bodyPr/>
          <a:lstStyle/>
          <a:p>
            <a:fld id="{B2EE65BD-2A04-9A47-8DB5-951B4720CA03}" type="slidenum">
              <a:rPr kumimoji="1" lang="zh-TW" altLang="en-US" smtClean="0"/>
              <a:t>48</a:t>
            </a:fld>
            <a:endParaRPr kumimoji="1" lang="zh-TW" altLang="en-US"/>
          </a:p>
        </p:txBody>
      </p:sp>
      <p:sp>
        <p:nvSpPr>
          <p:cNvPr id="25" name="文字方塊 24">
            <a:extLst>
              <a:ext uri="{FF2B5EF4-FFF2-40B4-BE49-F238E27FC236}">
                <a16:creationId xmlns:a16="http://schemas.microsoft.com/office/drawing/2014/main" id="{4EA775B8-C9E8-52C9-1A87-BA27BADD0EEC}"/>
              </a:ext>
            </a:extLst>
          </p:cNvPr>
          <p:cNvSpPr txBox="1"/>
          <p:nvPr/>
        </p:nvSpPr>
        <p:spPr>
          <a:xfrm>
            <a:off x="698044" y="1266378"/>
            <a:ext cx="1415772" cy="461665"/>
          </a:xfrm>
          <a:prstGeom prst="rect">
            <a:avLst/>
          </a:prstGeom>
          <a:noFill/>
        </p:spPr>
        <p:txBody>
          <a:bodyPr wrap="none" rtlCol="0">
            <a:spAutoFit/>
          </a:bodyPr>
          <a:lstStyle/>
          <a:p>
            <a:r>
              <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sp>
        <p:nvSpPr>
          <p:cNvPr id="28" name="文字方塊 27">
            <a:extLst>
              <a:ext uri="{FF2B5EF4-FFF2-40B4-BE49-F238E27FC236}">
                <a16:creationId xmlns:a16="http://schemas.microsoft.com/office/drawing/2014/main" id="{BCBC4668-54B8-4334-9A24-541DF18B5243}"/>
              </a:ext>
            </a:extLst>
          </p:cNvPr>
          <p:cNvSpPr txBox="1"/>
          <p:nvPr/>
        </p:nvSpPr>
        <p:spPr>
          <a:xfrm>
            <a:off x="5446564" y="254447"/>
            <a:ext cx="1107996" cy="369332"/>
          </a:xfrm>
          <a:prstGeom prst="rect">
            <a:avLst/>
          </a:prstGeom>
          <a:noFill/>
          <a:ln>
            <a:noFill/>
          </a:ln>
        </p:spPr>
        <p:txBody>
          <a:bodyPr wrap="square" rtlCol="0">
            <a:spAutoFit/>
          </a:bodyPr>
          <a:lstStyle/>
          <a:p>
            <a:pPr algn="ct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sp>
        <p:nvSpPr>
          <p:cNvPr id="29" name="文字方塊 28">
            <a:extLst>
              <a:ext uri="{FF2B5EF4-FFF2-40B4-BE49-F238E27FC236}">
                <a16:creationId xmlns:a16="http://schemas.microsoft.com/office/drawing/2014/main" id="{5B8AE9D4-A3A6-48ED-88FB-611CC5CCC23E}"/>
              </a:ext>
            </a:extLst>
          </p:cNvPr>
          <p:cNvSpPr txBox="1"/>
          <p:nvPr/>
        </p:nvSpPr>
        <p:spPr>
          <a:xfrm>
            <a:off x="698044" y="2406679"/>
            <a:ext cx="9501758" cy="1027461"/>
          </a:xfrm>
          <a:prstGeom prst="rect">
            <a:avLst/>
          </a:prstGeom>
          <a:noFill/>
        </p:spPr>
        <p:txBody>
          <a:bodyPr wrap="square">
            <a:spAutoFit/>
          </a:bodyPr>
          <a:lstStyle/>
          <a:p>
            <a:pPr marL="285750" indent="-285750" algn="l">
              <a:lnSpc>
                <a:spcPct val="150000"/>
              </a:lnSpc>
              <a:spcAft>
                <a:spcPts val="1200"/>
              </a:spcAft>
              <a:buSzPct val="50000"/>
              <a:buFont typeface="Wingdings" panose="05000000000000000000" pitchFamily="2" charset="2"/>
              <a:buChar char="l"/>
            </a:pPr>
            <a:r>
              <a:rPr lang="zh-TW" altLang="en-US"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rPr>
              <a:t>嘗試整合癌症、吸菸等資料進行分析</a:t>
            </a:r>
            <a:endParaRPr lang="en-US"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gn="l">
              <a:lnSpc>
                <a:spcPct val="150000"/>
              </a:lnSpc>
              <a:spcAft>
                <a:spcPts val="1200"/>
              </a:spcAft>
              <a:buSzPct val="50000"/>
              <a:buFont typeface="Wingdings" panose="05000000000000000000" pitchFamily="2" charset="2"/>
              <a:buChar char="l"/>
            </a:pPr>
            <a:r>
              <a:rPr lang="zh-TW" altLang="en-US" b="1" dirty="0">
                <a:solidFill>
                  <a:srgbClr val="333333"/>
                </a:solidFill>
                <a:latin typeface="Times New Roman" panose="02020603050405020304" pitchFamily="18" charset="0"/>
                <a:ea typeface="Noto Serif TC ExtraBold" panose="02020200000000000000" pitchFamily="18" charset="-128"/>
                <a:cs typeface="Times New Roman" panose="02020603050405020304" pitchFamily="18" charset="0"/>
              </a:rPr>
              <a:t>設計實驗架構以撰寫論文</a:t>
            </a:r>
            <a:endParaRPr lang="en-US" altLang="zh-TW" b="1" dirty="0">
              <a:solidFill>
                <a:srgbClr val="333333"/>
              </a:solidFill>
              <a:effectLst/>
              <a:latin typeface="Times New Roman" panose="02020603050405020304" pitchFamily="18" charset="0"/>
              <a:ea typeface="Noto Serif TC ExtraBold" panose="02020200000000000000" pitchFamily="18" charset="-128"/>
              <a:cs typeface="Times New Roman" panose="02020603050405020304" pitchFamily="18" charset="0"/>
            </a:endParaRPr>
          </a:p>
        </p:txBody>
      </p:sp>
    </p:spTree>
    <p:extLst>
      <p:ext uri="{BB962C8B-B14F-4D97-AF65-F5344CB8AC3E}">
        <p14:creationId xmlns:p14="http://schemas.microsoft.com/office/powerpoint/2010/main" val="1053516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a:extLst>
              <a:ext uri="{FF2B5EF4-FFF2-40B4-BE49-F238E27FC236}">
                <a16:creationId xmlns:a16="http://schemas.microsoft.com/office/drawing/2014/main" id="{7C668F2E-129F-90C3-671D-56ACE14BD58B}"/>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850022F-7A6F-53EC-D34C-12A7DCA724CF}"/>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30" name="圖片 29" descr="一張含有 圖形, 字型, 圓形, 藝術 的圖片&#10;&#10;AI 產生的內容可能不正確。">
            <a:extLst>
              <a:ext uri="{FF2B5EF4-FFF2-40B4-BE49-F238E27FC236}">
                <a16:creationId xmlns:a16="http://schemas.microsoft.com/office/drawing/2014/main" id="{70638253-5AF5-91F5-E7E6-9C6E7D47C6ED}"/>
              </a:ext>
            </a:extLst>
          </p:cNvPr>
          <p:cNvPicPr>
            <a:picLocks noChangeAspect="1"/>
          </p:cNvPicPr>
          <p:nvPr/>
        </p:nvPicPr>
        <p:blipFill>
          <a:blip r:embed="rId2"/>
          <a:stretch>
            <a:fillRect/>
          </a:stretch>
        </p:blipFill>
        <p:spPr>
          <a:xfrm>
            <a:off x="11307662" y="21629"/>
            <a:ext cx="540000" cy="540000"/>
          </a:xfrm>
          <a:prstGeom prst="rect">
            <a:avLst/>
          </a:prstGeom>
        </p:spPr>
      </p:pic>
      <p:pic>
        <p:nvPicPr>
          <p:cNvPr id="52" name="圖片 51" descr="一張含有 圖形, 字型, 圓形, 藝術 的圖片&#10;&#10;AI 產生的內容可能不正確。">
            <a:extLst>
              <a:ext uri="{FF2B5EF4-FFF2-40B4-BE49-F238E27FC236}">
                <a16:creationId xmlns:a16="http://schemas.microsoft.com/office/drawing/2014/main" id="{6D4BBBB4-1698-495E-341D-129EC1580346}"/>
              </a:ext>
            </a:extLst>
          </p:cNvPr>
          <p:cNvPicPr>
            <a:picLocks noChangeAspect="1"/>
          </p:cNvPicPr>
          <p:nvPr/>
        </p:nvPicPr>
        <p:blipFill>
          <a:blip r:embed="rId2"/>
          <a:stretch>
            <a:fillRect/>
          </a:stretch>
        </p:blipFill>
        <p:spPr>
          <a:xfrm>
            <a:off x="10797321" y="258164"/>
            <a:ext cx="540000" cy="540000"/>
          </a:xfrm>
          <a:prstGeom prst="rect">
            <a:avLst/>
          </a:prstGeom>
        </p:spPr>
      </p:pic>
      <p:pic>
        <p:nvPicPr>
          <p:cNvPr id="54" name="圖片 53" descr="一張含有 字型, 符號, 圖形, 美工圖案 的圖片&#10;&#10;AI 產生的內容可能不正確。">
            <a:extLst>
              <a:ext uri="{FF2B5EF4-FFF2-40B4-BE49-F238E27FC236}">
                <a16:creationId xmlns:a16="http://schemas.microsoft.com/office/drawing/2014/main" id="{26236909-6091-B35C-B8F9-B33B6E6D5929}"/>
              </a:ext>
            </a:extLst>
          </p:cNvPr>
          <p:cNvPicPr>
            <a:picLocks noChangeAspect="1"/>
          </p:cNvPicPr>
          <p:nvPr/>
        </p:nvPicPr>
        <p:blipFill>
          <a:blip r:embed="rId3"/>
          <a:stretch>
            <a:fillRect/>
          </a:stretch>
        </p:blipFill>
        <p:spPr>
          <a:xfrm>
            <a:off x="338044" y="78164"/>
            <a:ext cx="720000" cy="720000"/>
          </a:xfrm>
          <a:prstGeom prst="rect">
            <a:avLst/>
          </a:prstGeom>
        </p:spPr>
      </p:pic>
      <p:pic>
        <p:nvPicPr>
          <p:cNvPr id="55" name="圖片 54" descr="一張含有 圖形, 字型, 圓形, 藝術 的圖片&#10;&#10;AI 產生的內容可能不正確。">
            <a:extLst>
              <a:ext uri="{FF2B5EF4-FFF2-40B4-BE49-F238E27FC236}">
                <a16:creationId xmlns:a16="http://schemas.microsoft.com/office/drawing/2014/main" id="{968CD290-7950-C200-4881-843E3B55FC9F}"/>
              </a:ext>
            </a:extLst>
          </p:cNvPr>
          <p:cNvPicPr>
            <a:picLocks noChangeAspect="1"/>
          </p:cNvPicPr>
          <p:nvPr/>
        </p:nvPicPr>
        <p:blipFill>
          <a:blip r:embed="rId2"/>
          <a:stretch>
            <a:fillRect/>
          </a:stretch>
        </p:blipFill>
        <p:spPr>
          <a:xfrm>
            <a:off x="11667662" y="513117"/>
            <a:ext cx="360000" cy="360000"/>
          </a:xfrm>
          <a:prstGeom prst="rect">
            <a:avLst/>
          </a:prstGeom>
        </p:spPr>
      </p:pic>
      <p:sp>
        <p:nvSpPr>
          <p:cNvPr id="56" name="文字方塊 55">
            <a:extLst>
              <a:ext uri="{FF2B5EF4-FFF2-40B4-BE49-F238E27FC236}">
                <a16:creationId xmlns:a16="http://schemas.microsoft.com/office/drawing/2014/main" id="{5CE76ECE-F6E1-F802-A7EF-0CEDADFBD36F}"/>
              </a:ext>
            </a:extLst>
          </p:cNvPr>
          <p:cNvSpPr txBox="1"/>
          <p:nvPr/>
        </p:nvSpPr>
        <p:spPr>
          <a:xfrm>
            <a:off x="698044" y="1266378"/>
            <a:ext cx="4611262" cy="461665"/>
          </a:xfrm>
          <a:prstGeom prst="rect">
            <a:avLst/>
          </a:prstGeom>
          <a:noFill/>
        </p:spPr>
        <p:txBody>
          <a:bodyPr wrap="none" rtlCol="0">
            <a:spAutoFit/>
          </a:bodyPr>
          <a:lstStyle/>
          <a:p>
            <a:r>
              <a:rPr lang="en-US" altLang="zh-TW" sz="2400" b="1" dirty="0">
                <a:latin typeface="Times New Roman" panose="02020603050405020304" pitchFamily="18" charset="0"/>
                <a:ea typeface="Noto Serif TC ExtraBold" panose="02020200000000000000" pitchFamily="18" charset="-128"/>
                <a:cs typeface="Times New Roman" panose="02020603050405020304" pitchFamily="18" charset="0"/>
              </a:rPr>
              <a:t>IDW: Inverse Distance Weighting</a:t>
            </a:r>
            <a:endParaRPr lang="zh-TW" altLang="en-US" sz="2400"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59" name="投影片編號版面配置區 58">
            <a:extLst>
              <a:ext uri="{FF2B5EF4-FFF2-40B4-BE49-F238E27FC236}">
                <a16:creationId xmlns:a16="http://schemas.microsoft.com/office/drawing/2014/main" id="{7B042F37-1D6B-F144-63BC-EEC1179E25D8}"/>
              </a:ext>
            </a:extLst>
          </p:cNvPr>
          <p:cNvSpPr>
            <a:spLocks noGrp="1"/>
          </p:cNvSpPr>
          <p:nvPr>
            <p:ph type="sldNum" sz="quarter" idx="12"/>
          </p:nvPr>
        </p:nvSpPr>
        <p:spPr/>
        <p:txBody>
          <a:bodyPr/>
          <a:lstStyle/>
          <a:p>
            <a:fld id="{B2EE65BD-2A04-9A47-8DB5-951B4720CA03}" type="slidenum">
              <a:rPr kumimoji="1" lang="zh-TW" altLang="en-US" smtClean="0"/>
              <a:t>5</a:t>
            </a:fld>
            <a:endParaRPr kumimoji="1" lang="zh-TW" altLang="en-US"/>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DC5B36F-D219-4424-B24C-D0AA65C2BC63}"/>
                  </a:ext>
                </a:extLst>
              </p:cNvPr>
              <p:cNvSpPr txBox="1"/>
              <p:nvPr/>
            </p:nvSpPr>
            <p:spPr>
              <a:xfrm>
                <a:off x="1058044" y="2087684"/>
                <a:ext cx="10129017" cy="28496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一個在有已知離散數據點的情形下進行多元插值的算法</a:t>
                </a:r>
                <a:endPar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800" dirty="0">
                    <a:latin typeface="Noto Sans TC Medium" panose="020B0200000000000000" pitchFamily="34" charset="-120"/>
                    <a:ea typeface="Noto Sans TC Medium" panose="020B0200000000000000" pitchFamily="34" charset="-120"/>
                  </a:rPr>
                  <a:t>設第</a:t>
                </a:r>
                <a:r>
                  <a:rPr lang="en-US" altLang="zh-TW" sz="1800" dirty="0" err="1">
                    <a:latin typeface="Noto Sans TC Medium" panose="020B0200000000000000" pitchFamily="34" charset="-120"/>
                    <a:ea typeface="Noto Sans TC Medium" panose="020B0200000000000000" pitchFamily="34" charset="-120"/>
                    <a:cs typeface="Times New Roman" panose="02020603050405020304" pitchFamily="18" charset="0"/>
                  </a:rPr>
                  <a:t>i</a:t>
                </a:r>
                <a:r>
                  <a:rPr lang="zh-TW" altLang="en-US" sz="1800" dirty="0">
                    <a:latin typeface="Noto Sans TC Medium" panose="020B0200000000000000" pitchFamily="34" charset="-120"/>
                    <a:ea typeface="Noto Sans TC Medium" panose="020B0200000000000000" pitchFamily="34" charset="-120"/>
                  </a:rPr>
                  <a:t>個已知觀測站的座標為</a:t>
                </a:r>
                <a14:m>
                  <m:oMath xmlns:m="http://schemas.openxmlformats.org/officeDocument/2006/math">
                    <m:r>
                      <a:rPr lang="en-US" altLang="zh-TW" sz="1800" i="1" dirty="0">
                        <a:latin typeface="Cambria Math" panose="02040503050406030204" pitchFamily="18" charset="0"/>
                        <a:ea typeface="標楷體" panose="03000509000000000000" pitchFamily="65" charset="-120"/>
                      </a:rPr>
                      <m:t>(</m:t>
                    </m:r>
                    <m:sSub>
                      <m:sSubPr>
                        <m:ctrlPr>
                          <a:rPr lang="en-US" altLang="zh-TW" sz="1800" i="1" dirty="0" smtClean="0">
                            <a:latin typeface="Cambria Math" panose="02040503050406030204" pitchFamily="18" charset="0"/>
                            <a:ea typeface="標楷體" panose="03000509000000000000" pitchFamily="65" charset="-120"/>
                          </a:rPr>
                        </m:ctrlPr>
                      </m:sSubPr>
                      <m:e>
                        <m:r>
                          <a:rPr lang="en-US" altLang="zh-TW" sz="1800" b="0" i="1" dirty="0" smtClean="0">
                            <a:latin typeface="Cambria Math" panose="02040503050406030204" pitchFamily="18" charset="0"/>
                            <a:ea typeface="標楷體" panose="03000509000000000000" pitchFamily="65" charset="-120"/>
                          </a:rPr>
                          <m:t>𝑥</m:t>
                        </m:r>
                      </m:e>
                      <m:sub>
                        <m:r>
                          <a:rPr lang="en-US" altLang="zh-TW" sz="1800" b="0" i="1" dirty="0" smtClean="0">
                            <a:latin typeface="Cambria Math" panose="02040503050406030204" pitchFamily="18" charset="0"/>
                            <a:ea typeface="標楷體" panose="03000509000000000000" pitchFamily="65" charset="-120"/>
                          </a:rPr>
                          <m:t>𝑖</m:t>
                        </m:r>
                      </m:sub>
                    </m:sSub>
                    <m:r>
                      <a:rPr lang="en-US" altLang="zh-TW" sz="1800" b="0" i="1" dirty="0" smtClean="0">
                        <a:latin typeface="Cambria Math" panose="02040503050406030204" pitchFamily="18" charset="0"/>
                        <a:ea typeface="標楷體" panose="03000509000000000000" pitchFamily="65" charset="-120"/>
                      </a:rPr>
                      <m:t>, </m:t>
                    </m:r>
                    <m:sSub>
                      <m:sSubPr>
                        <m:ctrlPr>
                          <a:rPr lang="en-US" altLang="zh-TW" sz="1800" i="1" dirty="0" smtClean="0">
                            <a:latin typeface="Cambria Math" panose="02040503050406030204" pitchFamily="18" charset="0"/>
                            <a:ea typeface="標楷體" panose="03000509000000000000" pitchFamily="65" charset="-120"/>
                          </a:rPr>
                        </m:ctrlPr>
                      </m:sSubPr>
                      <m:e>
                        <m:r>
                          <a:rPr lang="en-US" altLang="zh-TW" sz="1800" b="0" i="1" dirty="0" smtClean="0">
                            <a:latin typeface="Cambria Math" panose="02040503050406030204" pitchFamily="18" charset="0"/>
                            <a:ea typeface="標楷體" panose="03000509000000000000" pitchFamily="65" charset="-120"/>
                          </a:rPr>
                          <m:t>𝑦</m:t>
                        </m:r>
                      </m:e>
                      <m:sub>
                        <m:r>
                          <a:rPr lang="en-US" altLang="zh-TW" sz="1800" b="0" i="1" dirty="0" smtClean="0">
                            <a:latin typeface="Cambria Math" panose="02040503050406030204" pitchFamily="18" charset="0"/>
                            <a:ea typeface="標楷體" panose="03000509000000000000" pitchFamily="65" charset="-120"/>
                          </a:rPr>
                          <m:t>𝑖</m:t>
                        </m:r>
                      </m:sub>
                    </m:sSub>
                    <m:r>
                      <a:rPr lang="en-US" altLang="zh-TW" sz="1800" i="1" dirty="0" smtClean="0">
                        <a:latin typeface="Cambria Math" panose="02040503050406030204" pitchFamily="18" charset="0"/>
                        <a:ea typeface="標楷體" panose="03000509000000000000" pitchFamily="65" charset="-120"/>
                      </a:rPr>
                      <m:t>)</m:t>
                    </m:r>
                  </m:oMath>
                </a14:m>
                <a:r>
                  <a:rPr lang="zh-TW" altLang="en-US" sz="1800" dirty="0">
                    <a:latin typeface="Noto Sans TC Medium" panose="020B0200000000000000" pitchFamily="34" charset="-120"/>
                    <a:ea typeface="Noto Sans TC Medium" panose="020B0200000000000000" pitchFamily="34" charset="-120"/>
                  </a:rPr>
                  <a:t>，其</a:t>
                </a:r>
                <a:r>
                  <a:rPr lang="en-US" altLang="zh-TW" sz="1800" dirty="0">
                    <a:latin typeface="Noto Sans TC Medium" panose="020B0200000000000000" pitchFamily="34" charset="-120"/>
                    <a:ea typeface="Noto Sans TC Medium" panose="020B0200000000000000" pitchFamily="34" charset="-120"/>
                    <a:cs typeface="Times New Roman" panose="02020603050405020304" pitchFamily="18" charset="0"/>
                  </a:rPr>
                  <a:t>PM2.5</a:t>
                </a:r>
                <a:r>
                  <a:rPr lang="zh-TW" altLang="en-US" sz="1800" dirty="0">
                    <a:latin typeface="Noto Sans TC Medium" panose="020B0200000000000000" pitchFamily="34" charset="-120"/>
                    <a:ea typeface="Noto Sans TC Medium" panose="020B0200000000000000" pitchFamily="34" charset="-120"/>
                  </a:rPr>
                  <a:t>觀測值為</a:t>
                </a:r>
                <a14:m>
                  <m:oMath xmlns:m="http://schemas.openxmlformats.org/officeDocument/2006/math">
                    <m:sSub>
                      <m:sSubPr>
                        <m:ctrlPr>
                          <a:rPr lang="en-US" altLang="zh-TW" sz="1800" i="1" dirty="0">
                            <a:latin typeface="Cambria Math" panose="02040503050406030204" pitchFamily="18" charset="0"/>
                            <a:ea typeface="標楷體" panose="03000509000000000000" pitchFamily="65" charset="-120"/>
                          </a:rPr>
                        </m:ctrlPr>
                      </m:sSubPr>
                      <m:e>
                        <m:r>
                          <a:rPr lang="en-US" altLang="zh-TW" sz="1800" b="0" i="1" dirty="0" smtClean="0">
                            <a:latin typeface="Cambria Math" panose="02040503050406030204" pitchFamily="18" charset="0"/>
                            <a:ea typeface="標楷體" panose="03000509000000000000" pitchFamily="65" charset="-120"/>
                          </a:rPr>
                          <m:t>𝑧</m:t>
                        </m:r>
                      </m:e>
                      <m:sub>
                        <m:r>
                          <a:rPr lang="en-US" altLang="zh-TW" sz="1800" i="1" dirty="0">
                            <a:latin typeface="Cambria Math" panose="02040503050406030204" pitchFamily="18" charset="0"/>
                            <a:ea typeface="標楷體" panose="03000509000000000000" pitchFamily="65" charset="-120"/>
                          </a:rPr>
                          <m:t>𝑖</m:t>
                        </m:r>
                      </m:sub>
                    </m:sSub>
                    <m:r>
                      <a:rPr lang="en-US" altLang="zh-TW" sz="1800" i="1" dirty="0">
                        <a:latin typeface="Cambria Math" panose="02040503050406030204" pitchFamily="18" charset="0"/>
                        <a:ea typeface="標楷體" panose="03000509000000000000" pitchFamily="65" charset="-120"/>
                      </a:rPr>
                      <m:t> </m:t>
                    </m:r>
                  </m:oMath>
                </a14:m>
                <a:r>
                  <a:rPr lang="zh-TW" altLang="en-US" sz="1800" dirty="0">
                    <a:latin typeface="Noto Sans TC Medium" panose="020B0200000000000000" pitchFamily="34" charset="-120"/>
                    <a:ea typeface="Noto Sans TC Medium" panose="020B0200000000000000" pitchFamily="34" charset="-120"/>
                  </a:rPr>
                  <a:t>，估算某網格點的值</a:t>
                </a:r>
                <a14:m>
                  <m:oMath xmlns:m="http://schemas.openxmlformats.org/officeDocument/2006/math">
                    <m:acc>
                      <m:accPr>
                        <m:chr m:val="̂"/>
                        <m:ctrlPr>
                          <a:rPr lang="en-US" altLang="zh-TW" sz="1800" i="1" dirty="0" smtClean="0">
                            <a:latin typeface="Cambria Math" panose="02040503050406030204" pitchFamily="18" charset="0"/>
                            <a:ea typeface="標楷體" panose="03000509000000000000" pitchFamily="65" charset="-120"/>
                          </a:rPr>
                        </m:ctrlPr>
                      </m:accPr>
                      <m:e>
                        <m:r>
                          <a:rPr lang="en-US" altLang="zh-TW" sz="1800" b="0" i="1" dirty="0" smtClean="0">
                            <a:latin typeface="Cambria Math" panose="02040503050406030204" pitchFamily="18" charset="0"/>
                            <a:ea typeface="標楷體" panose="03000509000000000000" pitchFamily="65" charset="-120"/>
                          </a:rPr>
                          <m:t>𝑧</m:t>
                        </m:r>
                      </m:e>
                    </m:acc>
                    <m:r>
                      <a:rPr lang="en-US" altLang="zh-TW" sz="1800" b="0" i="1" dirty="0" smtClean="0">
                        <a:latin typeface="Cambria Math" panose="02040503050406030204" pitchFamily="18" charset="0"/>
                        <a:ea typeface="標楷體" panose="03000509000000000000" pitchFamily="65" charset="-120"/>
                      </a:rPr>
                      <m:t>(</m:t>
                    </m:r>
                    <m:r>
                      <a:rPr lang="en-US" altLang="zh-TW" sz="1800" b="0" i="1" dirty="0" smtClean="0">
                        <a:latin typeface="Cambria Math" panose="02040503050406030204" pitchFamily="18" charset="0"/>
                        <a:ea typeface="標楷體" panose="03000509000000000000" pitchFamily="65" charset="-120"/>
                      </a:rPr>
                      <m:t>𝑥</m:t>
                    </m:r>
                    <m:r>
                      <a:rPr lang="en-US" altLang="zh-TW" sz="1800" b="0" i="1" dirty="0" smtClean="0">
                        <a:latin typeface="Cambria Math" panose="02040503050406030204" pitchFamily="18" charset="0"/>
                        <a:ea typeface="標楷體" panose="03000509000000000000" pitchFamily="65" charset="-120"/>
                      </a:rPr>
                      <m:t>,</m:t>
                    </m:r>
                    <m:r>
                      <a:rPr lang="en-US" altLang="zh-TW" sz="1800" b="0" i="1" dirty="0" smtClean="0">
                        <a:latin typeface="Cambria Math" panose="02040503050406030204" pitchFamily="18" charset="0"/>
                        <a:ea typeface="標楷體" panose="03000509000000000000" pitchFamily="65" charset="-120"/>
                      </a:rPr>
                      <m:t>𝑦</m:t>
                    </m:r>
                    <m:r>
                      <a:rPr lang="en-US" altLang="zh-TW" sz="1800" b="0" i="1" dirty="0" smtClean="0">
                        <a:latin typeface="Cambria Math" panose="02040503050406030204" pitchFamily="18" charset="0"/>
                        <a:ea typeface="標楷體" panose="03000509000000000000" pitchFamily="65" charset="-120"/>
                      </a:rPr>
                      <m:t>) </m:t>
                    </m:r>
                  </m:oMath>
                </a14:m>
                <a:r>
                  <a:rPr lang="zh-TW" altLang="en-US" sz="1800" dirty="0">
                    <a:latin typeface="Noto Sans TC Medium" panose="020B0200000000000000" pitchFamily="34" charset="-120"/>
                    <a:ea typeface="Noto Sans TC Medium" panose="020B0200000000000000" pitchFamily="34" charset="-120"/>
                  </a:rPr>
                  <a:t>，則：</a:t>
                </a:r>
                <a:endParaRPr lang="en-US" altLang="zh-TW" sz="1800" dirty="0">
                  <a:latin typeface="Noto Sans TC Medium" panose="020B0200000000000000" pitchFamily="34" charset="-120"/>
                  <a:ea typeface="Noto Sans TC Medium" panose="020B0200000000000000" pitchFamily="34" charset="-120"/>
                </a:endParaRPr>
              </a:p>
              <a:p>
                <a:pPr marL="285750" indent="-285750">
                  <a:lnSpc>
                    <a:spcPct val="150000"/>
                  </a:lnSpc>
                  <a:buFont typeface="Arial" panose="020B0604020202020204" pitchFamily="34" charset="0"/>
                  <a:buChar char="•"/>
                </a:pPr>
                <a:endParaRPr lang="en-US" altLang="zh-TW" sz="1800" dirty="0">
                  <a:latin typeface="Noto Sans TC Medium" panose="020B0200000000000000" pitchFamily="34" charset="-120"/>
                  <a:ea typeface="Noto Sans TC Medium" panose="020B0200000000000000" pitchFamily="34" charset="-120"/>
                </a:endParaRPr>
              </a:p>
              <a:p>
                <a:pPr marL="0" indent="0">
                  <a:buNone/>
                </a:pPr>
                <a14:m>
                  <m:oMathPara xmlns:m="http://schemas.openxmlformats.org/officeDocument/2006/math">
                    <m:oMathParaPr>
                      <m:jc m:val="left"/>
                    </m:oMathParaPr>
                    <m:oMath xmlns:m="http://schemas.openxmlformats.org/officeDocument/2006/math">
                      <m:sSub>
                        <m:sSubPr>
                          <m:ctrlPr>
                            <a:rPr lang="en-US" altLang="zh-TW" sz="1800" b="0" i="1" smtClean="0">
                              <a:latin typeface="Cambria Math" panose="02040503050406030204" pitchFamily="18" charset="0"/>
                              <a:ea typeface="標楷體" panose="03000509000000000000" pitchFamily="65" charset="-120"/>
                            </a:rPr>
                          </m:ctrlPr>
                        </m:sSubPr>
                        <m:e>
                          <m:r>
                            <a:rPr lang="en-US" altLang="zh-TW" sz="1800" b="0" i="1" smtClean="0">
                              <a:latin typeface="Cambria Math" panose="02040503050406030204" pitchFamily="18" charset="0"/>
                              <a:ea typeface="標楷體" panose="03000509000000000000" pitchFamily="65" charset="-120"/>
                            </a:rPr>
                            <m:t>𝑤</m:t>
                          </m:r>
                        </m:e>
                        <m:sub>
                          <m:r>
                            <a:rPr lang="en-US" altLang="zh-TW" sz="1800" b="0" i="1" smtClean="0">
                              <a:latin typeface="Cambria Math" panose="02040503050406030204" pitchFamily="18" charset="0"/>
                              <a:ea typeface="標楷體" panose="03000509000000000000" pitchFamily="65" charset="-120"/>
                            </a:rPr>
                            <m:t>𝑖</m:t>
                          </m:r>
                        </m:sub>
                      </m:sSub>
                      <m:r>
                        <a:rPr lang="en-US" altLang="zh-TW" sz="1800" b="0" i="1" smtClean="0">
                          <a:latin typeface="Cambria Math" panose="02040503050406030204" pitchFamily="18" charset="0"/>
                          <a:ea typeface="標楷體" panose="03000509000000000000" pitchFamily="65" charset="-120"/>
                        </a:rPr>
                        <m:t>=</m:t>
                      </m:r>
                      <m:f>
                        <m:fPr>
                          <m:ctrlPr>
                            <a:rPr lang="en-US" altLang="zh-TW" sz="1800" b="0" i="1" smtClean="0">
                              <a:latin typeface="Cambria Math" panose="02040503050406030204" pitchFamily="18" charset="0"/>
                              <a:ea typeface="標楷體" panose="03000509000000000000" pitchFamily="65" charset="-120"/>
                            </a:rPr>
                          </m:ctrlPr>
                        </m:fPr>
                        <m:num>
                          <m:r>
                            <a:rPr lang="en-US" altLang="zh-TW" sz="1800" b="0" i="1" smtClean="0">
                              <a:latin typeface="Cambria Math" panose="02040503050406030204" pitchFamily="18" charset="0"/>
                              <a:ea typeface="標楷體" panose="03000509000000000000" pitchFamily="65" charset="-120"/>
                            </a:rPr>
                            <m:t>1</m:t>
                          </m:r>
                        </m:num>
                        <m:den>
                          <m:sSubSup>
                            <m:sSubSupPr>
                              <m:ctrlPr>
                                <a:rPr lang="en-US" altLang="zh-TW" sz="1800" b="0" i="1" smtClean="0">
                                  <a:latin typeface="Cambria Math" panose="02040503050406030204" pitchFamily="18" charset="0"/>
                                  <a:ea typeface="標楷體" panose="03000509000000000000" pitchFamily="65" charset="-120"/>
                                </a:rPr>
                              </m:ctrlPr>
                            </m:sSubSupPr>
                            <m:e>
                              <m:r>
                                <a:rPr lang="en-US" altLang="zh-TW" sz="1800" b="0" i="1" smtClean="0">
                                  <a:latin typeface="Cambria Math" panose="02040503050406030204" pitchFamily="18" charset="0"/>
                                  <a:ea typeface="標楷體" panose="03000509000000000000" pitchFamily="65" charset="-120"/>
                                </a:rPr>
                                <m:t>𝑑</m:t>
                              </m:r>
                            </m:e>
                            <m:sub>
                              <m:r>
                                <a:rPr lang="en-US" altLang="zh-TW" sz="1800" b="0" i="1" smtClean="0">
                                  <a:latin typeface="Cambria Math" panose="02040503050406030204" pitchFamily="18" charset="0"/>
                                  <a:ea typeface="標楷體" panose="03000509000000000000" pitchFamily="65" charset="-120"/>
                                </a:rPr>
                                <m:t>𝑖</m:t>
                              </m:r>
                            </m:sub>
                            <m:sup>
                              <m:r>
                                <a:rPr lang="en-US" altLang="zh-TW" sz="1800" b="0" i="1" smtClean="0">
                                  <a:latin typeface="Cambria Math" panose="02040503050406030204" pitchFamily="18" charset="0"/>
                                  <a:ea typeface="標楷體" panose="03000509000000000000" pitchFamily="65" charset="-120"/>
                                </a:rPr>
                                <m:t>3</m:t>
                              </m:r>
                            </m:sup>
                          </m:sSubSup>
                        </m:den>
                      </m:f>
                      <m:r>
                        <a:rPr lang="en-US" altLang="zh-TW" sz="1800" b="0" i="1" smtClean="0">
                          <a:latin typeface="Cambria Math" panose="02040503050406030204" pitchFamily="18" charset="0"/>
                          <a:ea typeface="標楷體" panose="03000509000000000000" pitchFamily="65" charset="-120"/>
                        </a:rPr>
                        <m:t>, </m:t>
                      </m:r>
                      <m:r>
                        <a:rPr lang="zh-TW" altLang="en-US" sz="1800" i="1">
                          <a:latin typeface="Cambria Math" panose="02040503050406030204" pitchFamily="18" charset="0"/>
                          <a:ea typeface="標楷體" panose="03000509000000000000" pitchFamily="65" charset="-120"/>
                        </a:rPr>
                        <m:t>其中</m:t>
                      </m:r>
                      <m:sSub>
                        <m:sSubPr>
                          <m:ctrlPr>
                            <a:rPr lang="en-US" altLang="zh-TW" sz="1800" b="0" i="1" smtClean="0">
                              <a:latin typeface="Cambria Math" panose="02040503050406030204" pitchFamily="18" charset="0"/>
                              <a:ea typeface="標楷體" panose="03000509000000000000" pitchFamily="65" charset="-120"/>
                            </a:rPr>
                          </m:ctrlPr>
                        </m:sSubPr>
                        <m:e>
                          <m:r>
                            <a:rPr lang="en-US" altLang="zh-TW" sz="1800" b="0" i="1" smtClean="0">
                              <a:latin typeface="Cambria Math" panose="02040503050406030204" pitchFamily="18" charset="0"/>
                              <a:ea typeface="標楷體" panose="03000509000000000000" pitchFamily="65" charset="-120"/>
                            </a:rPr>
                            <m:t>𝑑</m:t>
                          </m:r>
                        </m:e>
                        <m:sub>
                          <m:r>
                            <a:rPr lang="en-US" altLang="zh-TW" sz="1800" b="0" i="1" smtClean="0">
                              <a:latin typeface="Cambria Math" panose="02040503050406030204" pitchFamily="18" charset="0"/>
                              <a:ea typeface="標楷體" panose="03000509000000000000" pitchFamily="65" charset="-120"/>
                            </a:rPr>
                            <m:t>𝑖</m:t>
                          </m:r>
                        </m:sub>
                      </m:sSub>
                      <m:r>
                        <a:rPr lang="en-US" altLang="zh-TW" sz="1800" b="0" i="1" smtClean="0">
                          <a:latin typeface="Cambria Math" panose="02040503050406030204" pitchFamily="18" charset="0"/>
                          <a:ea typeface="標楷體" panose="03000509000000000000" pitchFamily="65" charset="-120"/>
                        </a:rPr>
                        <m:t>=</m:t>
                      </m:r>
                      <m:rad>
                        <m:radPr>
                          <m:degHide m:val="on"/>
                          <m:ctrlPr>
                            <a:rPr lang="en-US" altLang="zh-TW" sz="1800" b="0" i="1" smtClean="0">
                              <a:latin typeface="Cambria Math" panose="02040503050406030204" pitchFamily="18" charset="0"/>
                              <a:ea typeface="標楷體" panose="03000509000000000000" pitchFamily="65" charset="-120"/>
                            </a:rPr>
                          </m:ctrlPr>
                        </m:radPr>
                        <m:deg/>
                        <m:e>
                          <m:sSup>
                            <m:sSupPr>
                              <m:ctrlPr>
                                <a:rPr lang="en-US" altLang="zh-TW" sz="1800" b="0" i="1" smtClean="0">
                                  <a:latin typeface="Cambria Math" panose="02040503050406030204" pitchFamily="18" charset="0"/>
                                  <a:ea typeface="標楷體" panose="03000509000000000000" pitchFamily="65" charset="-120"/>
                                </a:rPr>
                              </m:ctrlPr>
                            </m:sSupPr>
                            <m:e>
                              <m:sSub>
                                <m:sSubPr>
                                  <m:ctrlPr>
                                    <a:rPr lang="en-US" altLang="zh-TW" sz="1800" i="1">
                                      <a:latin typeface="Cambria Math" panose="02040503050406030204" pitchFamily="18" charset="0"/>
                                      <a:ea typeface="標楷體" panose="03000509000000000000" pitchFamily="65" charset="-120"/>
                                    </a:rPr>
                                  </m:ctrlPr>
                                </m:sSubPr>
                                <m:e>
                                  <m:r>
                                    <a:rPr lang="en-US" altLang="zh-TW" sz="1800" i="1">
                                      <a:latin typeface="Cambria Math" panose="02040503050406030204" pitchFamily="18" charset="0"/>
                                      <a:ea typeface="標楷體" panose="03000509000000000000" pitchFamily="65" charset="-120"/>
                                    </a:rPr>
                                    <m:t>(</m:t>
                                  </m:r>
                                  <m:r>
                                    <a:rPr lang="en-US" altLang="zh-TW" sz="1800" i="1">
                                      <a:latin typeface="Cambria Math" panose="02040503050406030204" pitchFamily="18" charset="0"/>
                                      <a:ea typeface="標楷體" panose="03000509000000000000" pitchFamily="65" charset="-120"/>
                                    </a:rPr>
                                    <m:t>𝑥</m:t>
                                  </m:r>
                                  <m:r>
                                    <a:rPr lang="en-US" altLang="zh-TW" sz="1800" i="1">
                                      <a:latin typeface="Cambria Math" panose="02040503050406030204" pitchFamily="18" charset="0"/>
                                      <a:ea typeface="標楷體" panose="03000509000000000000" pitchFamily="65" charset="-120"/>
                                    </a:rPr>
                                    <m:t>−</m:t>
                                  </m:r>
                                  <m:r>
                                    <a:rPr lang="en-US" altLang="zh-TW" sz="1800" i="1">
                                      <a:latin typeface="Cambria Math" panose="02040503050406030204" pitchFamily="18" charset="0"/>
                                      <a:ea typeface="標楷體" panose="03000509000000000000" pitchFamily="65" charset="-120"/>
                                    </a:rPr>
                                    <m:t>𝑥</m:t>
                                  </m:r>
                                </m:e>
                                <m:sub>
                                  <m:r>
                                    <a:rPr lang="en-US" altLang="zh-TW" sz="1800" i="1">
                                      <a:latin typeface="Cambria Math" panose="02040503050406030204" pitchFamily="18" charset="0"/>
                                      <a:ea typeface="標楷體" panose="03000509000000000000" pitchFamily="65" charset="-120"/>
                                    </a:rPr>
                                    <m:t>𝑖</m:t>
                                  </m:r>
                                </m:sub>
                              </m:sSub>
                              <m:r>
                                <a:rPr lang="en-US" altLang="zh-TW" sz="1800" b="0" i="1" smtClean="0">
                                  <a:latin typeface="Cambria Math" panose="02040503050406030204" pitchFamily="18" charset="0"/>
                                  <a:ea typeface="標楷體" panose="03000509000000000000" pitchFamily="65" charset="-120"/>
                                </a:rPr>
                                <m:t>)</m:t>
                              </m:r>
                            </m:e>
                            <m:sup>
                              <m:r>
                                <a:rPr lang="en-US" altLang="zh-TW" sz="1800" b="0" i="1" smtClean="0">
                                  <a:latin typeface="Cambria Math" panose="02040503050406030204" pitchFamily="18" charset="0"/>
                                  <a:ea typeface="標楷體" panose="03000509000000000000" pitchFamily="65" charset="-120"/>
                                </a:rPr>
                                <m:t>2</m:t>
                              </m:r>
                            </m:sup>
                          </m:sSup>
                          <m:r>
                            <a:rPr lang="en-US" altLang="zh-TW" sz="1800" b="0" i="1" smtClean="0">
                              <a:latin typeface="Cambria Math" panose="02040503050406030204" pitchFamily="18" charset="0"/>
                              <a:ea typeface="標楷體" panose="03000509000000000000" pitchFamily="65" charset="-120"/>
                            </a:rPr>
                            <m:t>+</m:t>
                          </m:r>
                          <m:sSup>
                            <m:sSupPr>
                              <m:ctrlPr>
                                <a:rPr lang="en-US" altLang="zh-TW" sz="1800" b="0" i="1" smtClean="0">
                                  <a:latin typeface="Cambria Math" panose="02040503050406030204" pitchFamily="18" charset="0"/>
                                  <a:ea typeface="標楷體" panose="03000509000000000000" pitchFamily="65" charset="-120"/>
                                </a:rPr>
                              </m:ctrlPr>
                            </m:sSupPr>
                            <m:e>
                              <m:sSub>
                                <m:sSubPr>
                                  <m:ctrlPr>
                                    <a:rPr lang="en-US" altLang="zh-TW" sz="1800" i="1">
                                      <a:latin typeface="Cambria Math" panose="02040503050406030204" pitchFamily="18" charset="0"/>
                                      <a:ea typeface="標楷體" panose="03000509000000000000" pitchFamily="65" charset="-120"/>
                                    </a:rPr>
                                  </m:ctrlPr>
                                </m:sSubPr>
                                <m:e>
                                  <m:r>
                                    <a:rPr lang="en-US" altLang="zh-TW" sz="1800" i="1">
                                      <a:latin typeface="Cambria Math" panose="02040503050406030204" pitchFamily="18" charset="0"/>
                                      <a:ea typeface="標楷體" panose="03000509000000000000" pitchFamily="65" charset="-120"/>
                                    </a:rPr>
                                    <m:t>(</m:t>
                                  </m:r>
                                  <m:r>
                                    <a:rPr lang="en-US" altLang="zh-TW" sz="1800" b="0" i="1" smtClean="0">
                                      <a:latin typeface="Cambria Math" panose="02040503050406030204" pitchFamily="18" charset="0"/>
                                      <a:ea typeface="標楷體" panose="03000509000000000000" pitchFamily="65" charset="-120"/>
                                    </a:rPr>
                                    <m:t>𝑦</m:t>
                                  </m:r>
                                  <m:r>
                                    <a:rPr lang="en-US" altLang="zh-TW" sz="1800" i="1">
                                      <a:latin typeface="Cambria Math" panose="02040503050406030204" pitchFamily="18" charset="0"/>
                                      <a:ea typeface="標楷體" panose="03000509000000000000" pitchFamily="65" charset="-120"/>
                                    </a:rPr>
                                    <m:t>−</m:t>
                                  </m:r>
                                  <m:r>
                                    <a:rPr lang="en-US" altLang="zh-TW" sz="1800" b="0" i="1" smtClean="0">
                                      <a:latin typeface="Cambria Math" panose="02040503050406030204" pitchFamily="18" charset="0"/>
                                      <a:ea typeface="標楷體" panose="03000509000000000000" pitchFamily="65" charset="-120"/>
                                    </a:rPr>
                                    <m:t>𝑦</m:t>
                                  </m:r>
                                </m:e>
                                <m:sub>
                                  <m:r>
                                    <a:rPr lang="en-US" altLang="zh-TW" sz="1800" i="1">
                                      <a:latin typeface="Cambria Math" panose="02040503050406030204" pitchFamily="18" charset="0"/>
                                      <a:ea typeface="標楷體" panose="03000509000000000000" pitchFamily="65" charset="-120"/>
                                    </a:rPr>
                                    <m:t>𝑖</m:t>
                                  </m:r>
                                </m:sub>
                              </m:sSub>
                              <m:r>
                                <a:rPr lang="en-US" altLang="zh-TW" sz="1800" b="0" i="1" smtClean="0">
                                  <a:latin typeface="Cambria Math" panose="02040503050406030204" pitchFamily="18" charset="0"/>
                                  <a:ea typeface="標楷體" panose="03000509000000000000" pitchFamily="65" charset="-120"/>
                                </a:rPr>
                                <m:t>)</m:t>
                              </m:r>
                            </m:e>
                            <m:sup>
                              <m:r>
                                <a:rPr lang="en-US" altLang="zh-TW" sz="1800" b="0" i="1" smtClean="0">
                                  <a:latin typeface="Cambria Math" panose="02040503050406030204" pitchFamily="18" charset="0"/>
                                  <a:ea typeface="標楷體" panose="03000509000000000000" pitchFamily="65" charset="-120"/>
                                </a:rPr>
                                <m:t>2</m:t>
                              </m:r>
                            </m:sup>
                          </m:sSup>
                        </m:e>
                      </m:rad>
                    </m:oMath>
                  </m:oMathPara>
                </a14:m>
                <a:endParaRPr lang="en-US" altLang="zh-TW" sz="1800" b="0" dirty="0">
                  <a:latin typeface="標楷體" panose="03000509000000000000" pitchFamily="65" charset="-120"/>
                  <a:ea typeface="標楷體" panose="03000509000000000000" pitchFamily="65" charset="-120"/>
                </a:endParaRPr>
              </a:p>
              <a:p>
                <a:pPr marL="0" indent="0">
                  <a:buNone/>
                </a:pPr>
                <a:endParaRPr lang="en-US" altLang="zh-TW" sz="1800" b="0" dirty="0">
                  <a:latin typeface="標楷體" panose="03000509000000000000" pitchFamily="65" charset="-120"/>
                  <a:ea typeface="標楷體" panose="03000509000000000000" pitchFamily="65" charset="-120"/>
                </a:endParaRPr>
              </a:p>
              <a:p>
                <a:pPr marL="0" indent="0">
                  <a:buNone/>
                </a:pPr>
                <a14:m>
                  <m:oMathPara xmlns:m="http://schemas.openxmlformats.org/officeDocument/2006/math">
                    <m:oMathParaPr>
                      <m:jc m:val="left"/>
                    </m:oMathParaPr>
                    <m:oMath xmlns:m="http://schemas.openxmlformats.org/officeDocument/2006/math">
                      <m:r>
                        <a:rPr lang="en-US" altLang="zh-TW" sz="1800" b="0" i="1" smtClean="0">
                          <a:latin typeface="Cambria Math" panose="02040503050406030204" pitchFamily="18" charset="0"/>
                          <a:ea typeface="標楷體" panose="03000509000000000000" pitchFamily="65" charset="-120"/>
                        </a:rPr>
                        <m:t>                      </m:t>
                      </m:r>
                      <m:acc>
                        <m:accPr>
                          <m:chr m:val="̂"/>
                          <m:ctrlPr>
                            <a:rPr lang="en-US" altLang="zh-TW" sz="1800" b="0" i="1" smtClean="0">
                              <a:latin typeface="Cambria Math" panose="02040503050406030204" pitchFamily="18" charset="0"/>
                              <a:ea typeface="標楷體" panose="03000509000000000000" pitchFamily="65" charset="-120"/>
                            </a:rPr>
                          </m:ctrlPr>
                        </m:accPr>
                        <m:e>
                          <m:r>
                            <a:rPr lang="en-US" altLang="zh-TW" sz="1800" b="0" i="1" smtClean="0">
                              <a:latin typeface="Cambria Math" panose="02040503050406030204" pitchFamily="18" charset="0"/>
                              <a:ea typeface="標楷體" panose="03000509000000000000" pitchFamily="65" charset="-120"/>
                            </a:rPr>
                            <m:t>𝑧</m:t>
                          </m:r>
                        </m:e>
                      </m:acc>
                      <m:d>
                        <m:dPr>
                          <m:ctrlPr>
                            <a:rPr lang="en-US" altLang="zh-TW" sz="1800" b="0" i="1" smtClean="0">
                              <a:latin typeface="Cambria Math" panose="02040503050406030204" pitchFamily="18" charset="0"/>
                              <a:ea typeface="標楷體" panose="03000509000000000000" pitchFamily="65" charset="-120"/>
                            </a:rPr>
                          </m:ctrlPr>
                        </m:dPr>
                        <m:e>
                          <m:r>
                            <a:rPr lang="en-US" altLang="zh-TW" sz="1800" b="0" i="1" smtClean="0">
                              <a:latin typeface="Cambria Math" panose="02040503050406030204" pitchFamily="18" charset="0"/>
                              <a:ea typeface="標楷體" panose="03000509000000000000" pitchFamily="65" charset="-120"/>
                            </a:rPr>
                            <m:t>𝑥</m:t>
                          </m:r>
                          <m:r>
                            <a:rPr lang="en-US" altLang="zh-TW" sz="1800" b="0" i="1" smtClean="0">
                              <a:latin typeface="Cambria Math" panose="02040503050406030204" pitchFamily="18" charset="0"/>
                              <a:ea typeface="標楷體" panose="03000509000000000000" pitchFamily="65" charset="-120"/>
                            </a:rPr>
                            <m:t>,</m:t>
                          </m:r>
                          <m:r>
                            <a:rPr lang="en-US" altLang="zh-TW" sz="1800" b="0" i="1" smtClean="0">
                              <a:latin typeface="Cambria Math" panose="02040503050406030204" pitchFamily="18" charset="0"/>
                              <a:ea typeface="標楷體" panose="03000509000000000000" pitchFamily="65" charset="-120"/>
                            </a:rPr>
                            <m:t>𝑦</m:t>
                          </m:r>
                        </m:e>
                      </m:d>
                      <m:r>
                        <a:rPr lang="en-US" altLang="zh-TW" sz="1800" b="0" i="1" smtClean="0">
                          <a:latin typeface="Cambria Math" panose="02040503050406030204" pitchFamily="18" charset="0"/>
                          <a:ea typeface="標楷體" panose="03000509000000000000" pitchFamily="65" charset="-120"/>
                        </a:rPr>
                        <m:t>=</m:t>
                      </m:r>
                      <m:f>
                        <m:fPr>
                          <m:ctrlPr>
                            <a:rPr lang="en-US" altLang="zh-TW" sz="1800" b="0" i="1" smtClean="0">
                              <a:latin typeface="Cambria Math" panose="02040503050406030204" pitchFamily="18" charset="0"/>
                              <a:ea typeface="標楷體" panose="03000509000000000000" pitchFamily="65" charset="-120"/>
                            </a:rPr>
                          </m:ctrlPr>
                        </m:fPr>
                        <m:num>
                          <m:nary>
                            <m:naryPr>
                              <m:chr m:val="∑"/>
                              <m:ctrlPr>
                                <a:rPr lang="en-US" altLang="zh-TW" sz="1800" b="0" i="1" smtClean="0">
                                  <a:latin typeface="Cambria Math" panose="02040503050406030204" pitchFamily="18" charset="0"/>
                                  <a:ea typeface="標楷體" panose="03000509000000000000" pitchFamily="65" charset="-120"/>
                                </a:rPr>
                              </m:ctrlPr>
                            </m:naryPr>
                            <m:sub>
                              <m:r>
                                <m:rPr>
                                  <m:brk m:alnAt="23"/>
                                </m:rPr>
                                <a:rPr lang="en-US" altLang="zh-TW" sz="1800" b="0" i="1" smtClean="0">
                                  <a:latin typeface="Cambria Math" panose="02040503050406030204" pitchFamily="18" charset="0"/>
                                  <a:ea typeface="標楷體" panose="03000509000000000000" pitchFamily="65" charset="-120"/>
                                </a:rPr>
                                <m:t>𝑖</m:t>
                              </m:r>
                              <m:r>
                                <a:rPr lang="en-US" altLang="zh-TW" sz="1800" b="0" i="1" smtClean="0">
                                  <a:latin typeface="Cambria Math" panose="02040503050406030204" pitchFamily="18" charset="0"/>
                                  <a:ea typeface="標楷體" panose="03000509000000000000" pitchFamily="65" charset="-120"/>
                                </a:rPr>
                                <m:t>=1</m:t>
                              </m:r>
                            </m:sub>
                            <m:sup>
                              <m:r>
                                <a:rPr lang="en-US" altLang="zh-TW" sz="1800" b="0" i="1" smtClean="0">
                                  <a:latin typeface="Cambria Math" panose="02040503050406030204" pitchFamily="18" charset="0"/>
                                  <a:ea typeface="標楷體" panose="03000509000000000000" pitchFamily="65" charset="-120"/>
                                </a:rPr>
                                <m:t>𝑁</m:t>
                              </m:r>
                            </m:sup>
                            <m:e>
                              <m:sSub>
                                <m:sSubPr>
                                  <m:ctrlPr>
                                    <a:rPr lang="en-US" altLang="zh-TW" sz="1800" b="0" i="1" smtClean="0">
                                      <a:latin typeface="Cambria Math" panose="02040503050406030204" pitchFamily="18" charset="0"/>
                                      <a:ea typeface="標楷體" panose="03000509000000000000" pitchFamily="65" charset="-120"/>
                                    </a:rPr>
                                  </m:ctrlPr>
                                </m:sSubPr>
                                <m:e>
                                  <m:r>
                                    <a:rPr lang="en-US" altLang="zh-TW" sz="1800" b="0" i="1" smtClean="0">
                                      <a:latin typeface="Cambria Math" panose="02040503050406030204" pitchFamily="18" charset="0"/>
                                      <a:ea typeface="標楷體" panose="03000509000000000000" pitchFamily="65" charset="-120"/>
                                    </a:rPr>
                                    <m:t>𝑤</m:t>
                                  </m:r>
                                </m:e>
                                <m:sub>
                                  <m:r>
                                    <a:rPr lang="en-US" altLang="zh-TW" sz="1800" b="0" i="1" smtClean="0">
                                      <a:latin typeface="Cambria Math" panose="02040503050406030204" pitchFamily="18" charset="0"/>
                                      <a:ea typeface="標楷體" panose="03000509000000000000" pitchFamily="65" charset="-120"/>
                                    </a:rPr>
                                    <m:t>𝑖</m:t>
                                  </m:r>
                                </m:sub>
                              </m:sSub>
                              <m:sSub>
                                <m:sSubPr>
                                  <m:ctrlPr>
                                    <a:rPr lang="en-US" altLang="zh-TW" sz="1800" b="0" i="1" smtClean="0">
                                      <a:latin typeface="Cambria Math" panose="02040503050406030204" pitchFamily="18" charset="0"/>
                                      <a:ea typeface="標楷體" panose="03000509000000000000" pitchFamily="65" charset="-120"/>
                                    </a:rPr>
                                  </m:ctrlPr>
                                </m:sSubPr>
                                <m:e>
                                  <m:r>
                                    <a:rPr lang="en-US" altLang="zh-TW" sz="1800" b="0" i="1" smtClean="0">
                                      <a:latin typeface="Cambria Math" panose="02040503050406030204" pitchFamily="18" charset="0"/>
                                      <a:ea typeface="標楷體" panose="03000509000000000000" pitchFamily="65" charset="-120"/>
                                    </a:rPr>
                                    <m:t>𝑧</m:t>
                                  </m:r>
                                </m:e>
                                <m:sub>
                                  <m:r>
                                    <a:rPr lang="en-US" altLang="zh-TW" sz="1800" b="0" i="1" smtClean="0">
                                      <a:latin typeface="Cambria Math" panose="02040503050406030204" pitchFamily="18" charset="0"/>
                                      <a:ea typeface="標楷體" panose="03000509000000000000" pitchFamily="65" charset="-120"/>
                                    </a:rPr>
                                    <m:t>𝑖</m:t>
                                  </m:r>
                                </m:sub>
                              </m:sSub>
                            </m:e>
                          </m:nary>
                        </m:num>
                        <m:den>
                          <m:nary>
                            <m:naryPr>
                              <m:chr m:val="∑"/>
                              <m:ctrlPr>
                                <a:rPr lang="en-US" altLang="zh-TW" sz="1800" b="0" i="1" smtClean="0">
                                  <a:latin typeface="Cambria Math" panose="02040503050406030204" pitchFamily="18" charset="0"/>
                                  <a:ea typeface="標楷體" panose="03000509000000000000" pitchFamily="65" charset="-120"/>
                                </a:rPr>
                              </m:ctrlPr>
                            </m:naryPr>
                            <m:sub>
                              <m:r>
                                <m:rPr>
                                  <m:brk m:alnAt="23"/>
                                </m:rPr>
                                <a:rPr lang="en-US" altLang="zh-TW" sz="1800" b="0" i="1" smtClean="0">
                                  <a:latin typeface="Cambria Math" panose="02040503050406030204" pitchFamily="18" charset="0"/>
                                  <a:ea typeface="標楷體" panose="03000509000000000000" pitchFamily="65" charset="-120"/>
                                </a:rPr>
                                <m:t>𝑖</m:t>
                              </m:r>
                              <m:r>
                                <a:rPr lang="en-US" altLang="zh-TW" sz="1800" b="0" i="1" smtClean="0">
                                  <a:latin typeface="Cambria Math" panose="02040503050406030204" pitchFamily="18" charset="0"/>
                                  <a:ea typeface="標楷體" panose="03000509000000000000" pitchFamily="65" charset="-120"/>
                                </a:rPr>
                                <m:t>=1</m:t>
                              </m:r>
                            </m:sub>
                            <m:sup>
                              <m:r>
                                <a:rPr lang="en-US" altLang="zh-TW" sz="1800" b="0" i="1" smtClean="0">
                                  <a:latin typeface="Cambria Math" panose="02040503050406030204" pitchFamily="18" charset="0"/>
                                  <a:ea typeface="標楷體" panose="03000509000000000000" pitchFamily="65" charset="-120"/>
                                </a:rPr>
                                <m:t>𝑁</m:t>
                              </m:r>
                            </m:sup>
                            <m:e>
                              <m:sSub>
                                <m:sSubPr>
                                  <m:ctrlPr>
                                    <a:rPr lang="en-US" altLang="zh-TW" sz="1800" b="0" i="1" smtClean="0">
                                      <a:latin typeface="Cambria Math" panose="02040503050406030204" pitchFamily="18" charset="0"/>
                                      <a:ea typeface="標楷體" panose="03000509000000000000" pitchFamily="65" charset="-120"/>
                                    </a:rPr>
                                  </m:ctrlPr>
                                </m:sSubPr>
                                <m:e>
                                  <m:r>
                                    <a:rPr lang="en-US" altLang="zh-TW" sz="1800" b="0" i="1" smtClean="0">
                                      <a:latin typeface="Cambria Math" panose="02040503050406030204" pitchFamily="18" charset="0"/>
                                      <a:ea typeface="標楷體" panose="03000509000000000000" pitchFamily="65" charset="-120"/>
                                    </a:rPr>
                                    <m:t>𝑤</m:t>
                                  </m:r>
                                </m:e>
                                <m:sub>
                                  <m:r>
                                    <a:rPr lang="en-US" altLang="zh-TW" sz="1800" b="0" i="1" smtClean="0">
                                      <a:latin typeface="Cambria Math" panose="02040503050406030204" pitchFamily="18" charset="0"/>
                                      <a:ea typeface="標楷體" panose="03000509000000000000" pitchFamily="65" charset="-120"/>
                                    </a:rPr>
                                    <m:t>𝑖</m:t>
                                  </m:r>
                                </m:sub>
                              </m:sSub>
                            </m:e>
                          </m:nary>
                        </m:den>
                      </m:f>
                    </m:oMath>
                  </m:oMathPara>
                </a14:m>
                <a:endPar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mc:Choice>
        <mc:Fallback xmlns="">
          <p:sp>
            <p:nvSpPr>
              <p:cNvPr id="31" name="文字方塊 30">
                <a:extLst>
                  <a:ext uri="{FF2B5EF4-FFF2-40B4-BE49-F238E27FC236}">
                    <a16:creationId xmlns:a16="http://schemas.microsoft.com/office/drawing/2014/main" id="{5DC5B36F-D219-4424-B24C-D0AA65C2BC63}"/>
                  </a:ext>
                </a:extLst>
              </p:cNvPr>
              <p:cNvSpPr txBox="1">
                <a:spLocks noRot="1" noChangeAspect="1" noMove="1" noResize="1" noEditPoints="1" noAdjustHandles="1" noChangeArrowheads="1" noChangeShapeType="1" noTextEdit="1"/>
              </p:cNvSpPr>
              <p:nvPr/>
            </p:nvSpPr>
            <p:spPr>
              <a:xfrm>
                <a:off x="1058044" y="2087684"/>
                <a:ext cx="10129017" cy="2849691"/>
              </a:xfrm>
              <a:prstGeom prst="rect">
                <a:avLst/>
              </a:prstGeom>
              <a:blipFill>
                <a:blip r:embed="rId4"/>
                <a:stretch>
                  <a:fillRect l="-421"/>
                </a:stretch>
              </a:blipFill>
            </p:spPr>
            <p:txBody>
              <a:bodyPr/>
              <a:lstStyle/>
              <a:p>
                <a:r>
                  <a:rPr lang="zh-TW" altLang="en-US">
                    <a:noFill/>
                  </a:rPr>
                  <a:t> </a:t>
                </a:r>
              </a:p>
            </p:txBody>
          </p:sp>
        </mc:Fallback>
      </mc:AlternateContent>
      <p:pic>
        <p:nvPicPr>
          <p:cNvPr id="32" name="圖片 31">
            <a:extLst>
              <a:ext uri="{FF2B5EF4-FFF2-40B4-BE49-F238E27FC236}">
                <a16:creationId xmlns:a16="http://schemas.microsoft.com/office/drawing/2014/main" id="{DDEBC806-D9AF-4B26-836E-1CB81C002EF9}"/>
              </a:ext>
            </a:extLst>
          </p:cNvPr>
          <p:cNvPicPr>
            <a:picLocks noChangeAspect="1"/>
          </p:cNvPicPr>
          <p:nvPr/>
        </p:nvPicPr>
        <p:blipFill rotWithShape="1">
          <a:blip r:embed="rId5">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l="26501" t="11897" r="24219" b="11950"/>
          <a:stretch/>
        </p:blipFill>
        <p:spPr>
          <a:xfrm>
            <a:off x="7009049" y="3146461"/>
            <a:ext cx="3438334" cy="3542093"/>
          </a:xfrm>
          <a:prstGeom prst="rect">
            <a:avLst/>
          </a:prstGeom>
        </p:spPr>
      </p:pic>
      <p:sp>
        <p:nvSpPr>
          <p:cNvPr id="28" name="矩形圖說文字 4">
            <a:extLst>
              <a:ext uri="{FF2B5EF4-FFF2-40B4-BE49-F238E27FC236}">
                <a16:creationId xmlns:a16="http://schemas.microsoft.com/office/drawing/2014/main" id="{A9282EDA-6CCD-4024-BA29-94A965FA3B7A}"/>
              </a:ext>
            </a:extLst>
          </p:cNvPr>
          <p:cNvSpPr/>
          <p:nvPr/>
        </p:nvSpPr>
        <p:spPr>
          <a:xfrm>
            <a:off x="7315867" y="4691955"/>
            <a:ext cx="796238" cy="433316"/>
          </a:xfrm>
          <a:prstGeom prst="wedgeRectCallout">
            <a:avLst>
              <a:gd name="adj1" fmla="val 103098"/>
              <a:gd name="adj2" fmla="val 60246"/>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西屯</a:t>
            </a:r>
          </a:p>
        </p:txBody>
      </p:sp>
      <p:sp>
        <p:nvSpPr>
          <p:cNvPr id="29" name="矩形圖說文字 20">
            <a:extLst>
              <a:ext uri="{FF2B5EF4-FFF2-40B4-BE49-F238E27FC236}">
                <a16:creationId xmlns:a16="http://schemas.microsoft.com/office/drawing/2014/main" id="{64BAA750-9B95-442E-A3DB-42EEF808ED31}"/>
              </a:ext>
            </a:extLst>
          </p:cNvPr>
          <p:cNvSpPr/>
          <p:nvPr/>
        </p:nvSpPr>
        <p:spPr>
          <a:xfrm flipH="1">
            <a:off x="9036158" y="5674022"/>
            <a:ext cx="796238" cy="433316"/>
          </a:xfrm>
          <a:prstGeom prst="wedgeRectCallout">
            <a:avLst>
              <a:gd name="adj1" fmla="val 102052"/>
              <a:gd name="adj2" fmla="val 27700"/>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左營</a:t>
            </a:r>
          </a:p>
        </p:txBody>
      </p:sp>
      <p:sp>
        <p:nvSpPr>
          <p:cNvPr id="34" name="矩形圖說文字 21">
            <a:extLst>
              <a:ext uri="{FF2B5EF4-FFF2-40B4-BE49-F238E27FC236}">
                <a16:creationId xmlns:a16="http://schemas.microsoft.com/office/drawing/2014/main" id="{C02179C7-754F-42B3-9126-87795EE17909}"/>
              </a:ext>
            </a:extLst>
          </p:cNvPr>
          <p:cNvSpPr/>
          <p:nvPr/>
        </p:nvSpPr>
        <p:spPr>
          <a:xfrm>
            <a:off x="7944390" y="3779103"/>
            <a:ext cx="810021" cy="433316"/>
          </a:xfrm>
          <a:prstGeom prst="wedgeRectCallout">
            <a:avLst>
              <a:gd name="adj1" fmla="val 72827"/>
              <a:gd name="adj2" fmla="val 135497"/>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豐原</a:t>
            </a:r>
          </a:p>
        </p:txBody>
      </p:sp>
      <p:sp>
        <p:nvSpPr>
          <p:cNvPr id="35" name="矩形圖說文字 26">
            <a:extLst>
              <a:ext uri="{FF2B5EF4-FFF2-40B4-BE49-F238E27FC236}">
                <a16:creationId xmlns:a16="http://schemas.microsoft.com/office/drawing/2014/main" id="{097DDA51-2522-4302-8F79-11CD32255407}"/>
              </a:ext>
            </a:extLst>
          </p:cNvPr>
          <p:cNvSpPr/>
          <p:nvPr/>
        </p:nvSpPr>
        <p:spPr>
          <a:xfrm>
            <a:off x="8610839" y="3029466"/>
            <a:ext cx="975220" cy="433316"/>
          </a:xfrm>
          <a:prstGeom prst="wedgeRectCallout">
            <a:avLst>
              <a:gd name="adj1" fmla="val 48043"/>
              <a:gd name="adj2" fmla="val 176875"/>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富貴角</a:t>
            </a:r>
          </a:p>
        </p:txBody>
      </p:sp>
      <p:graphicFrame>
        <p:nvGraphicFramePr>
          <p:cNvPr id="36" name="表格 35">
            <a:extLst>
              <a:ext uri="{FF2B5EF4-FFF2-40B4-BE49-F238E27FC236}">
                <a16:creationId xmlns:a16="http://schemas.microsoft.com/office/drawing/2014/main" id="{88D04423-EBE4-49A6-8353-110652A51244}"/>
              </a:ext>
            </a:extLst>
          </p:cNvPr>
          <p:cNvGraphicFramePr>
            <a:graphicFrameLocks noGrp="1"/>
          </p:cNvGraphicFramePr>
          <p:nvPr>
            <p:extLst>
              <p:ext uri="{D42A27DB-BD31-4B8C-83A1-F6EECF244321}">
                <p14:modId xmlns:p14="http://schemas.microsoft.com/office/powerpoint/2010/main" val="2557365114"/>
              </p:ext>
            </p:extLst>
          </p:nvPr>
        </p:nvGraphicFramePr>
        <p:xfrm>
          <a:off x="8702481" y="4725733"/>
          <a:ext cx="333677" cy="365760"/>
        </p:xfrm>
        <a:graphic>
          <a:graphicData uri="http://schemas.openxmlformats.org/drawingml/2006/table">
            <a:tbl>
              <a:tblPr firstRow="1" bandRow="1">
                <a:tableStyleId>{2D5ABB26-0587-4C30-8999-92F81FD0307C}</a:tableStyleId>
              </a:tblPr>
              <a:tblGrid>
                <a:gridCol w="333677">
                  <a:extLst>
                    <a:ext uri="{9D8B030D-6E8A-4147-A177-3AD203B41FA5}">
                      <a16:colId xmlns:a16="http://schemas.microsoft.com/office/drawing/2014/main" val="1183383392"/>
                    </a:ext>
                  </a:extLst>
                </a:gridCol>
              </a:tblGrid>
              <a:tr h="2556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extLst>
                  <a:ext uri="{0D108BD9-81ED-4DB2-BD59-A6C34878D82A}">
                    <a16:rowId xmlns:a16="http://schemas.microsoft.com/office/drawing/2014/main" val="4099562531"/>
                  </a:ext>
                </a:extLst>
              </a:tr>
            </a:tbl>
          </a:graphicData>
        </a:graphic>
      </p:graphicFrame>
      <p:grpSp>
        <p:nvGrpSpPr>
          <p:cNvPr id="33" name="群組 32">
            <a:extLst>
              <a:ext uri="{FF2B5EF4-FFF2-40B4-BE49-F238E27FC236}">
                <a16:creationId xmlns:a16="http://schemas.microsoft.com/office/drawing/2014/main" id="{69FC7942-39F2-4841-8755-52D0AAD53347}"/>
              </a:ext>
            </a:extLst>
          </p:cNvPr>
          <p:cNvGrpSpPr/>
          <p:nvPr/>
        </p:nvGrpSpPr>
        <p:grpSpPr>
          <a:xfrm>
            <a:off x="5190554" y="169446"/>
            <a:ext cx="1620000" cy="540000"/>
            <a:chOff x="1445621" y="191648"/>
            <a:chExt cx="1620000" cy="540000"/>
          </a:xfrm>
          <a:noFill/>
        </p:grpSpPr>
        <p:sp>
          <p:nvSpPr>
            <p:cNvPr id="37" name="圓角矩形 17">
              <a:extLst>
                <a:ext uri="{FF2B5EF4-FFF2-40B4-BE49-F238E27FC236}">
                  <a16:creationId xmlns:a16="http://schemas.microsoft.com/office/drawing/2014/main" id="{E7F1C8F0-D7A2-4973-889F-6420DE5C83EA}"/>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36FF72AC-AFBE-464C-BFF3-4F320E9F4356}"/>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39" name="群組 38">
            <a:extLst>
              <a:ext uri="{FF2B5EF4-FFF2-40B4-BE49-F238E27FC236}">
                <a16:creationId xmlns:a16="http://schemas.microsoft.com/office/drawing/2014/main" id="{7714698B-F8CE-4023-8AF5-2573882C229E}"/>
              </a:ext>
            </a:extLst>
          </p:cNvPr>
          <p:cNvGrpSpPr/>
          <p:nvPr/>
        </p:nvGrpSpPr>
        <p:grpSpPr>
          <a:xfrm>
            <a:off x="7087787" y="169446"/>
            <a:ext cx="1620000" cy="540000"/>
            <a:chOff x="1445621" y="191648"/>
            <a:chExt cx="1620000" cy="540000"/>
          </a:xfrm>
          <a:noFill/>
        </p:grpSpPr>
        <p:sp>
          <p:nvSpPr>
            <p:cNvPr id="40" name="圓角矩形 20">
              <a:extLst>
                <a:ext uri="{FF2B5EF4-FFF2-40B4-BE49-F238E27FC236}">
                  <a16:creationId xmlns:a16="http://schemas.microsoft.com/office/drawing/2014/main" id="{BCCFA8A9-EF32-4BEE-84F7-716150B3DBB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1" name="文字方塊 40">
              <a:extLst>
                <a:ext uri="{FF2B5EF4-FFF2-40B4-BE49-F238E27FC236}">
                  <a16:creationId xmlns:a16="http://schemas.microsoft.com/office/drawing/2014/main" id="{71B061F2-43D9-4174-B595-4C4036CBECA1}"/>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grpSp>
        <p:nvGrpSpPr>
          <p:cNvPr id="42" name="群組 41">
            <a:extLst>
              <a:ext uri="{FF2B5EF4-FFF2-40B4-BE49-F238E27FC236}">
                <a16:creationId xmlns:a16="http://schemas.microsoft.com/office/drawing/2014/main" id="{2DA1956C-9F2E-4D48-B6AE-39932D9B1F41}"/>
              </a:ext>
            </a:extLst>
          </p:cNvPr>
          <p:cNvGrpSpPr/>
          <p:nvPr/>
        </p:nvGrpSpPr>
        <p:grpSpPr>
          <a:xfrm>
            <a:off x="1396088" y="168164"/>
            <a:ext cx="1620000" cy="540000"/>
            <a:chOff x="1445621" y="191648"/>
            <a:chExt cx="1620000" cy="540000"/>
          </a:xfrm>
          <a:solidFill>
            <a:schemeClr val="accent4"/>
          </a:solidFill>
        </p:grpSpPr>
        <p:sp>
          <p:nvSpPr>
            <p:cNvPr id="43" name="圓角矩形 11">
              <a:extLst>
                <a:ext uri="{FF2B5EF4-FFF2-40B4-BE49-F238E27FC236}">
                  <a16:creationId xmlns:a16="http://schemas.microsoft.com/office/drawing/2014/main" id="{4AB5224E-96F3-4E97-969C-E083CDD1C2E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44" name="文字方塊 43">
              <a:extLst>
                <a:ext uri="{FF2B5EF4-FFF2-40B4-BE49-F238E27FC236}">
                  <a16:creationId xmlns:a16="http://schemas.microsoft.com/office/drawing/2014/main" id="{6C4033AE-DED3-47AA-9FE8-A865725BAF5C}"/>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45" name="群組 44">
            <a:extLst>
              <a:ext uri="{FF2B5EF4-FFF2-40B4-BE49-F238E27FC236}">
                <a16:creationId xmlns:a16="http://schemas.microsoft.com/office/drawing/2014/main" id="{73205708-7781-430A-81CF-A2DBAD74937E}"/>
              </a:ext>
            </a:extLst>
          </p:cNvPr>
          <p:cNvGrpSpPr/>
          <p:nvPr/>
        </p:nvGrpSpPr>
        <p:grpSpPr>
          <a:xfrm>
            <a:off x="3293321" y="169446"/>
            <a:ext cx="1620000" cy="540000"/>
            <a:chOff x="1445621" y="191648"/>
            <a:chExt cx="1620000" cy="540000"/>
          </a:xfrm>
          <a:noFill/>
        </p:grpSpPr>
        <p:sp>
          <p:nvSpPr>
            <p:cNvPr id="46" name="圓角矩形 14">
              <a:extLst>
                <a:ext uri="{FF2B5EF4-FFF2-40B4-BE49-F238E27FC236}">
                  <a16:creationId xmlns:a16="http://schemas.microsoft.com/office/drawing/2014/main" id="{493CF38D-D3DB-4978-9736-E4F8945A1280}"/>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7" name="文字方塊 46">
              <a:extLst>
                <a:ext uri="{FF2B5EF4-FFF2-40B4-BE49-F238E27FC236}">
                  <a16:creationId xmlns:a16="http://schemas.microsoft.com/office/drawing/2014/main" id="{14178CAE-15E3-459E-B2D8-25BB669697C4}"/>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spTree>
    <p:extLst>
      <p:ext uri="{BB962C8B-B14F-4D97-AF65-F5344CB8AC3E}">
        <p14:creationId xmlns:p14="http://schemas.microsoft.com/office/powerpoint/2010/main" val="3417055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CEFF465C-7DEB-D589-D8A3-ED421E007355}"/>
              </a:ext>
            </a:extLst>
          </p:cNvPr>
          <p:cNvSpPr txBox="1"/>
          <p:nvPr/>
        </p:nvSpPr>
        <p:spPr>
          <a:xfrm>
            <a:off x="3611752" y="1430807"/>
            <a:ext cx="3371436" cy="873572"/>
          </a:xfrm>
          <a:prstGeom prst="rect">
            <a:avLst/>
          </a:prstGeom>
          <a:noFill/>
        </p:spPr>
        <p:txBody>
          <a:bodyPr wrap="none" rtlCol="0">
            <a:spAutoFit/>
          </a:bodyPr>
          <a:lstStyle/>
          <a:p>
            <a:pPr algn="ct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鄉鎮市區界線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(TWD97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經緯度</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p>
          <a:p>
            <a:pPr algn="ctr">
              <a:lnSpc>
                <a:spcPct val="150000"/>
              </a:lnSpc>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包含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368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個鄉鎮市區</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p>
        </p:txBody>
      </p:sp>
      <p:sp>
        <p:nvSpPr>
          <p:cNvPr id="8" name="文字方塊 7">
            <a:extLst>
              <a:ext uri="{FF2B5EF4-FFF2-40B4-BE49-F238E27FC236}">
                <a16:creationId xmlns:a16="http://schemas.microsoft.com/office/drawing/2014/main" id="{A40CD90F-7F8F-30D5-244F-6677400B6A51}"/>
              </a:ext>
            </a:extLst>
          </p:cNvPr>
          <p:cNvSpPr txBox="1"/>
          <p:nvPr/>
        </p:nvSpPr>
        <p:spPr>
          <a:xfrm rot="10800000" flipV="1">
            <a:off x="389212" y="1431641"/>
            <a:ext cx="2434476" cy="873572"/>
          </a:xfrm>
          <a:prstGeom prst="rect">
            <a:avLst/>
          </a:prstGeom>
          <a:noFill/>
        </p:spPr>
        <p:txBody>
          <a:bodyPr wrap="square" rtlCol="0">
            <a:spAutoFit/>
          </a:bodyPr>
          <a:lstStyle/>
          <a:p>
            <a:pPr algn="ctr">
              <a:lnSpc>
                <a:spcPct val="150000"/>
              </a:lnSpc>
            </a:pP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反距離權重補值法</a:t>
            </a:r>
            <a:endPar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gn="ctr">
              <a:lnSpc>
                <a:spcPct val="150000"/>
              </a:lnSpc>
            </a:pPr>
            <a:r>
              <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(IDW)</a:t>
            </a:r>
            <a:endPar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4" name="向右箭號 13">
            <a:extLst>
              <a:ext uri="{FF2B5EF4-FFF2-40B4-BE49-F238E27FC236}">
                <a16:creationId xmlns:a16="http://schemas.microsoft.com/office/drawing/2014/main" id="{9A59D6FE-06FE-04AB-00DB-84D6BDDF4661}"/>
              </a:ext>
            </a:extLst>
          </p:cNvPr>
          <p:cNvSpPr/>
          <p:nvPr/>
        </p:nvSpPr>
        <p:spPr>
          <a:xfrm>
            <a:off x="2818847" y="4118766"/>
            <a:ext cx="720000" cy="432000"/>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6" name="文字方塊 15">
            <a:extLst>
              <a:ext uri="{FF2B5EF4-FFF2-40B4-BE49-F238E27FC236}">
                <a16:creationId xmlns:a16="http://schemas.microsoft.com/office/drawing/2014/main" id="{83967B09-A14F-D175-F688-3F2FD75E6645}"/>
              </a:ext>
            </a:extLst>
          </p:cNvPr>
          <p:cNvSpPr txBox="1"/>
          <p:nvPr/>
        </p:nvSpPr>
        <p:spPr>
          <a:xfrm>
            <a:off x="5883224" y="6515967"/>
            <a:ext cx="6143028" cy="307777"/>
          </a:xfrm>
          <a:prstGeom prst="rect">
            <a:avLst/>
          </a:prstGeom>
          <a:noFill/>
        </p:spPr>
        <p:txBody>
          <a:bodyPr wrap="none" rtlCol="0">
            <a:spAutoFit/>
          </a:bodyPr>
          <a:lstStyle/>
          <a:p>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鄉鎮市區界線 </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en"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TWD97 </a:t>
            </a:r>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經緯度</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連結：</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hlinkClick r:id="rId2"/>
              </a:rPr>
              <a:t>https://</a:t>
            </a:r>
            <a:r>
              <a:rPr lang="en-US" altLang="zh-TW" sz="1400" b="1" dirty="0" err="1">
                <a:latin typeface="Times New Roman" panose="02020603050405020304" pitchFamily="18" charset="0"/>
                <a:ea typeface="Noto Serif TC ExtraBold" panose="02020200000000000000" pitchFamily="18" charset="-128"/>
                <a:cs typeface="Times New Roman" panose="02020603050405020304" pitchFamily="18" charset="0"/>
                <a:hlinkClick r:id="rId2"/>
              </a:rPr>
              <a:t>odportal.tw</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hlinkClick r:id="rId2"/>
              </a:rPr>
              <a:t>/dataset/</a:t>
            </a:r>
            <a:r>
              <a:rPr lang="en-US" altLang="zh-TW" sz="1400" b="1" dirty="0" err="1">
                <a:latin typeface="Times New Roman" panose="02020603050405020304" pitchFamily="18" charset="0"/>
                <a:ea typeface="Noto Serif TC ExtraBold" panose="02020200000000000000" pitchFamily="18" charset="-128"/>
                <a:cs typeface="Times New Roman" panose="02020603050405020304" pitchFamily="18" charset="0"/>
                <a:hlinkClick r:id="rId2"/>
              </a:rPr>
              <a:t>Qlzkbzau</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a:t>
            </a:r>
          </a:p>
        </p:txBody>
      </p:sp>
      <p:pic>
        <p:nvPicPr>
          <p:cNvPr id="19" name="圖片 18" descr="一張含有 文字, 字型, 螢幕擷取畫面 的圖片&#10;&#10;AI 產生的內容可能不正確。">
            <a:extLst>
              <a:ext uri="{FF2B5EF4-FFF2-40B4-BE49-F238E27FC236}">
                <a16:creationId xmlns:a16="http://schemas.microsoft.com/office/drawing/2014/main" id="{3E897923-93CF-7291-227F-304A9DEBABAE}"/>
              </a:ext>
            </a:extLst>
          </p:cNvPr>
          <p:cNvPicPr>
            <a:picLocks noChangeAspect="1"/>
          </p:cNvPicPr>
          <p:nvPr/>
        </p:nvPicPr>
        <p:blipFill>
          <a:blip r:embed="rId3"/>
          <a:stretch>
            <a:fillRect/>
          </a:stretch>
        </p:blipFill>
        <p:spPr>
          <a:xfrm>
            <a:off x="3679822" y="2801712"/>
            <a:ext cx="3235294" cy="1386554"/>
          </a:xfrm>
          <a:prstGeom prst="rect">
            <a:avLst/>
          </a:prstGeom>
          <a:ln>
            <a:noFill/>
          </a:ln>
          <a:effectLst>
            <a:outerShdw blurRad="292100" dist="139700" dir="2700000" algn="tl" rotWithShape="0">
              <a:srgbClr val="333333">
                <a:alpha val="65000"/>
              </a:srgbClr>
            </a:outerShdw>
          </a:effectLst>
        </p:spPr>
      </p:pic>
      <p:sp>
        <p:nvSpPr>
          <p:cNvPr id="21" name="文字方塊 20">
            <a:extLst>
              <a:ext uri="{FF2B5EF4-FFF2-40B4-BE49-F238E27FC236}">
                <a16:creationId xmlns:a16="http://schemas.microsoft.com/office/drawing/2014/main" id="{F297F0E8-105F-C2FF-C26B-2C7970902965}"/>
              </a:ext>
            </a:extLst>
          </p:cNvPr>
          <p:cNvSpPr txBox="1"/>
          <p:nvPr/>
        </p:nvSpPr>
        <p:spPr>
          <a:xfrm>
            <a:off x="8454600" y="1430807"/>
            <a:ext cx="2416046" cy="874407"/>
          </a:xfrm>
          <a:prstGeom prst="rect">
            <a:avLst/>
          </a:prstGeom>
          <a:noFill/>
        </p:spPr>
        <p:txBody>
          <a:bodyPr wrap="none" rtlCol="0">
            <a:spAutoFit/>
          </a:bodyPr>
          <a:lstStyle/>
          <a:p>
            <a:pPr algn="ct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健保資料</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2025-04-02 </a:t>
            </a:r>
          </a:p>
          <a:p>
            <a:pPr algn="ctr">
              <a:lnSpc>
                <a:spcPct val="150000"/>
              </a:lnSpc>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包含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355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個鄉鎮市區</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p>
        </p:txBody>
      </p:sp>
      <p:graphicFrame>
        <p:nvGraphicFramePr>
          <p:cNvPr id="23" name="表格 22">
            <a:extLst>
              <a:ext uri="{FF2B5EF4-FFF2-40B4-BE49-F238E27FC236}">
                <a16:creationId xmlns:a16="http://schemas.microsoft.com/office/drawing/2014/main" id="{8325C561-C4B5-17F5-4107-73E6F1E872B6}"/>
              </a:ext>
            </a:extLst>
          </p:cNvPr>
          <p:cNvGraphicFramePr>
            <a:graphicFrameLocks noGrp="1"/>
          </p:cNvGraphicFramePr>
          <p:nvPr>
            <p:extLst>
              <p:ext uri="{D42A27DB-BD31-4B8C-83A1-F6EECF244321}">
                <p14:modId xmlns:p14="http://schemas.microsoft.com/office/powerpoint/2010/main" val="995537244"/>
              </p:ext>
            </p:extLst>
          </p:nvPr>
        </p:nvGraphicFramePr>
        <p:xfrm>
          <a:off x="3675116" y="4618615"/>
          <a:ext cx="3240000" cy="1404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2780573402"/>
                    </a:ext>
                  </a:extLst>
                </a:gridCol>
                <a:gridCol w="1620000">
                  <a:extLst>
                    <a:ext uri="{9D8B030D-6E8A-4147-A177-3AD203B41FA5}">
                      <a16:colId xmlns:a16="http://schemas.microsoft.com/office/drawing/2014/main" val="3122724870"/>
                    </a:ext>
                  </a:extLst>
                </a:gridCol>
              </a:tblGrid>
              <a:tr h="468000">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地區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en-US" altLang="zh-TW"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PM2.5</a:t>
                      </a:r>
                      <a:endPar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865410847"/>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台北市松山區</a:t>
                      </a:r>
                      <a:endPar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185.1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53898879"/>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台中市北區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219.1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003277395"/>
                  </a:ext>
                </a:extLst>
              </a:tr>
            </a:tbl>
          </a:graphicData>
        </a:graphic>
      </p:graphicFrame>
      <p:graphicFrame>
        <p:nvGraphicFramePr>
          <p:cNvPr id="26" name="表格 25">
            <a:extLst>
              <a:ext uri="{FF2B5EF4-FFF2-40B4-BE49-F238E27FC236}">
                <a16:creationId xmlns:a16="http://schemas.microsoft.com/office/drawing/2014/main" id="{E5396C6B-31A0-3C9E-6DEC-6165D0A55666}"/>
              </a:ext>
            </a:extLst>
          </p:cNvPr>
          <p:cNvGraphicFramePr>
            <a:graphicFrameLocks noGrp="1"/>
          </p:cNvGraphicFramePr>
          <p:nvPr>
            <p:extLst>
              <p:ext uri="{D42A27DB-BD31-4B8C-83A1-F6EECF244321}">
                <p14:modId xmlns:p14="http://schemas.microsoft.com/office/powerpoint/2010/main" val="3712101395"/>
              </p:ext>
            </p:extLst>
          </p:nvPr>
        </p:nvGraphicFramePr>
        <p:xfrm>
          <a:off x="7963801" y="4618615"/>
          <a:ext cx="4212000" cy="1404000"/>
        </p:xfrm>
        <a:graphic>
          <a:graphicData uri="http://schemas.openxmlformats.org/drawingml/2006/table">
            <a:tbl>
              <a:tblPr firstRow="1" bandRow="1">
                <a:tableStyleId>{5C22544A-7EE6-4342-B048-85BDC9FD1C3A}</a:tableStyleId>
              </a:tblPr>
              <a:tblGrid>
                <a:gridCol w="1404000">
                  <a:extLst>
                    <a:ext uri="{9D8B030D-6E8A-4147-A177-3AD203B41FA5}">
                      <a16:colId xmlns:a16="http://schemas.microsoft.com/office/drawing/2014/main" val="2780573402"/>
                    </a:ext>
                  </a:extLst>
                </a:gridCol>
                <a:gridCol w="1404000">
                  <a:extLst>
                    <a:ext uri="{9D8B030D-6E8A-4147-A177-3AD203B41FA5}">
                      <a16:colId xmlns:a16="http://schemas.microsoft.com/office/drawing/2014/main" val="3903420601"/>
                    </a:ext>
                  </a:extLst>
                </a:gridCol>
                <a:gridCol w="1404000">
                  <a:extLst>
                    <a:ext uri="{9D8B030D-6E8A-4147-A177-3AD203B41FA5}">
                      <a16:colId xmlns:a16="http://schemas.microsoft.com/office/drawing/2014/main" val="3122724870"/>
                    </a:ext>
                  </a:extLst>
                </a:gridCol>
              </a:tblGrid>
              <a:tr h="468000">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地區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看診人數</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en-US" altLang="zh-TW"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PM2.5</a:t>
                      </a:r>
                      <a:endPar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865410847"/>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台北市松山區</a:t>
                      </a:r>
                      <a:endPar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48</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185.1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53898879"/>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台中市北區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50</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219.1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003277395"/>
                  </a:ext>
                </a:extLst>
              </a:tr>
            </a:tbl>
          </a:graphicData>
        </a:graphic>
      </p:graphicFrame>
      <p:sp>
        <p:nvSpPr>
          <p:cNvPr id="27" name="向右箭號 26">
            <a:extLst>
              <a:ext uri="{FF2B5EF4-FFF2-40B4-BE49-F238E27FC236}">
                <a16:creationId xmlns:a16="http://schemas.microsoft.com/office/drawing/2014/main" id="{832A5506-A91F-EAC9-30F1-A1CB975D7790}"/>
              </a:ext>
            </a:extLst>
          </p:cNvPr>
          <p:cNvSpPr/>
          <p:nvPr/>
        </p:nvSpPr>
        <p:spPr>
          <a:xfrm>
            <a:off x="7125588" y="4118766"/>
            <a:ext cx="720000" cy="432000"/>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29" name="群組 28">
            <a:extLst>
              <a:ext uri="{FF2B5EF4-FFF2-40B4-BE49-F238E27FC236}">
                <a16:creationId xmlns:a16="http://schemas.microsoft.com/office/drawing/2014/main" id="{184A715A-AF1E-D923-2D14-DB37A680BEC7}"/>
              </a:ext>
            </a:extLst>
          </p:cNvPr>
          <p:cNvGrpSpPr/>
          <p:nvPr/>
        </p:nvGrpSpPr>
        <p:grpSpPr>
          <a:xfrm>
            <a:off x="8308271" y="2629067"/>
            <a:ext cx="2708706" cy="1468527"/>
            <a:chOff x="8308271" y="2223951"/>
            <a:chExt cx="2708706" cy="1468527"/>
          </a:xfrm>
        </p:grpSpPr>
        <p:grpSp>
          <p:nvGrpSpPr>
            <p:cNvPr id="25" name="群組 24">
              <a:extLst>
                <a:ext uri="{FF2B5EF4-FFF2-40B4-BE49-F238E27FC236}">
                  <a16:creationId xmlns:a16="http://schemas.microsoft.com/office/drawing/2014/main" id="{A2E59FBC-AF4F-AB7A-6F46-12E034E06135}"/>
                </a:ext>
              </a:extLst>
            </p:cNvPr>
            <p:cNvGrpSpPr/>
            <p:nvPr/>
          </p:nvGrpSpPr>
          <p:grpSpPr>
            <a:xfrm>
              <a:off x="9122624" y="2287790"/>
              <a:ext cx="1894353" cy="1404688"/>
              <a:chOff x="9699986" y="2046712"/>
              <a:chExt cx="1894353" cy="1404688"/>
            </a:xfrm>
          </p:grpSpPr>
          <p:pic>
            <p:nvPicPr>
              <p:cNvPr id="11" name="圖片 10">
                <a:extLst>
                  <a:ext uri="{FF2B5EF4-FFF2-40B4-BE49-F238E27FC236}">
                    <a16:creationId xmlns:a16="http://schemas.microsoft.com/office/drawing/2014/main" id="{99236807-0B66-F61B-B494-2F932972C232}"/>
                  </a:ext>
                </a:extLst>
              </p:cNvPr>
              <p:cNvPicPr>
                <a:picLocks noChangeAspect="1"/>
              </p:cNvPicPr>
              <p:nvPr/>
            </p:nvPicPr>
            <p:blipFill>
              <a:blip r:embed="rId4"/>
              <a:stretch>
                <a:fillRect/>
              </a:stretch>
            </p:blipFill>
            <p:spPr>
              <a:xfrm>
                <a:off x="9699986" y="2371400"/>
                <a:ext cx="1080000" cy="1080000"/>
              </a:xfrm>
              <a:prstGeom prst="rect">
                <a:avLst/>
              </a:prstGeom>
            </p:spPr>
          </p:pic>
          <p:pic>
            <p:nvPicPr>
              <p:cNvPr id="24" name="圖片 23">
                <a:extLst>
                  <a:ext uri="{FF2B5EF4-FFF2-40B4-BE49-F238E27FC236}">
                    <a16:creationId xmlns:a16="http://schemas.microsoft.com/office/drawing/2014/main" id="{6E4A8DFF-B68B-F3CB-2646-92D973C07832}"/>
                  </a:ext>
                </a:extLst>
              </p:cNvPr>
              <p:cNvPicPr>
                <a:picLocks noChangeAspect="1"/>
              </p:cNvPicPr>
              <p:nvPr/>
            </p:nvPicPr>
            <p:blipFill>
              <a:blip r:embed="rId5"/>
              <a:stretch>
                <a:fillRect/>
              </a:stretch>
            </p:blipFill>
            <p:spPr>
              <a:xfrm>
                <a:off x="10637177" y="2046712"/>
                <a:ext cx="957162" cy="957162"/>
              </a:xfrm>
              <a:prstGeom prst="rect">
                <a:avLst/>
              </a:prstGeom>
            </p:spPr>
          </p:pic>
        </p:grpSp>
        <p:pic>
          <p:nvPicPr>
            <p:cNvPr id="28" name="圖片 27">
              <a:extLst>
                <a:ext uri="{FF2B5EF4-FFF2-40B4-BE49-F238E27FC236}">
                  <a16:creationId xmlns:a16="http://schemas.microsoft.com/office/drawing/2014/main" id="{BBDDA330-E004-531F-1230-BE88F0563CB8}"/>
                </a:ext>
              </a:extLst>
            </p:cNvPr>
            <p:cNvPicPr>
              <a:picLocks noChangeAspect="1"/>
            </p:cNvPicPr>
            <p:nvPr/>
          </p:nvPicPr>
          <p:blipFill>
            <a:blip r:embed="rId6"/>
            <a:stretch>
              <a:fillRect/>
            </a:stretch>
          </p:blipFill>
          <p:spPr>
            <a:xfrm>
              <a:off x="8308271" y="2223951"/>
              <a:ext cx="937191" cy="937191"/>
            </a:xfrm>
            <a:prstGeom prst="rect">
              <a:avLst/>
            </a:prstGeom>
          </p:spPr>
        </p:pic>
      </p:grpSp>
      <p:pic>
        <p:nvPicPr>
          <p:cNvPr id="2" name="圖片 1" descr="一張含有 藝術, 地圖 的圖片&#10;&#10;AI 產生的內容可能不正確。">
            <a:extLst>
              <a:ext uri="{FF2B5EF4-FFF2-40B4-BE49-F238E27FC236}">
                <a16:creationId xmlns:a16="http://schemas.microsoft.com/office/drawing/2014/main" id="{C248F108-5673-14DF-5D31-EF7F02A1D70C}"/>
              </a:ext>
            </a:extLst>
          </p:cNvPr>
          <p:cNvPicPr>
            <a:picLocks noChangeAspect="1"/>
          </p:cNvPicPr>
          <p:nvPr/>
        </p:nvPicPr>
        <p:blipFill>
          <a:blip r:embed="rId7"/>
          <a:srcRect t="6313" r="15168" b="4170"/>
          <a:stretch>
            <a:fillRect/>
          </a:stretch>
        </p:blipFill>
        <p:spPr>
          <a:xfrm>
            <a:off x="70226" y="2473465"/>
            <a:ext cx="2748621" cy="3248257"/>
          </a:xfrm>
          <a:prstGeom prst="rect">
            <a:avLst/>
          </a:prstGeom>
        </p:spPr>
      </p:pic>
      <p:sp>
        <p:nvSpPr>
          <p:cNvPr id="3" name="圓角矩形 2">
            <a:extLst>
              <a:ext uri="{FF2B5EF4-FFF2-40B4-BE49-F238E27FC236}">
                <a16:creationId xmlns:a16="http://schemas.microsoft.com/office/drawing/2014/main" id="{B3A4D781-7725-FD34-5146-0EE16C1E084E}"/>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CC39068A-A67D-0F7D-4216-467479674A3B}"/>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34" name="圖片 33" descr="一張含有 圖形, 字型, 圓形, 藝術 的圖片&#10;&#10;AI 產生的內容可能不正確。">
            <a:extLst>
              <a:ext uri="{FF2B5EF4-FFF2-40B4-BE49-F238E27FC236}">
                <a16:creationId xmlns:a16="http://schemas.microsoft.com/office/drawing/2014/main" id="{B981A333-3E36-E47C-D37A-27ED8F481690}"/>
              </a:ext>
            </a:extLst>
          </p:cNvPr>
          <p:cNvPicPr>
            <a:picLocks noChangeAspect="1"/>
          </p:cNvPicPr>
          <p:nvPr/>
        </p:nvPicPr>
        <p:blipFill>
          <a:blip r:embed="rId8"/>
          <a:stretch>
            <a:fillRect/>
          </a:stretch>
        </p:blipFill>
        <p:spPr>
          <a:xfrm>
            <a:off x="11307662" y="21629"/>
            <a:ext cx="540000" cy="540000"/>
          </a:xfrm>
          <a:prstGeom prst="rect">
            <a:avLst/>
          </a:prstGeom>
        </p:spPr>
      </p:pic>
      <p:pic>
        <p:nvPicPr>
          <p:cNvPr id="35" name="圖片 34" descr="一張含有 圖形, 字型, 圓形, 藝術 的圖片&#10;&#10;AI 產生的內容可能不正確。">
            <a:extLst>
              <a:ext uri="{FF2B5EF4-FFF2-40B4-BE49-F238E27FC236}">
                <a16:creationId xmlns:a16="http://schemas.microsoft.com/office/drawing/2014/main" id="{F977A3B2-3F9B-8225-9C0F-E8D94B695CF4}"/>
              </a:ext>
            </a:extLst>
          </p:cNvPr>
          <p:cNvPicPr>
            <a:picLocks noChangeAspect="1"/>
          </p:cNvPicPr>
          <p:nvPr/>
        </p:nvPicPr>
        <p:blipFill>
          <a:blip r:embed="rId8"/>
          <a:stretch>
            <a:fillRect/>
          </a:stretch>
        </p:blipFill>
        <p:spPr>
          <a:xfrm>
            <a:off x="10797321" y="258164"/>
            <a:ext cx="540000" cy="540000"/>
          </a:xfrm>
          <a:prstGeom prst="rect">
            <a:avLst/>
          </a:prstGeom>
        </p:spPr>
      </p:pic>
      <p:pic>
        <p:nvPicPr>
          <p:cNvPr id="36" name="圖片 35" descr="一張含有 字型, 符號, 圖形, 美工圖案 的圖片&#10;&#10;AI 產生的內容可能不正確。">
            <a:extLst>
              <a:ext uri="{FF2B5EF4-FFF2-40B4-BE49-F238E27FC236}">
                <a16:creationId xmlns:a16="http://schemas.microsoft.com/office/drawing/2014/main" id="{FBFB26D2-0B94-1F78-263A-16F7E05F0DCF}"/>
              </a:ext>
            </a:extLst>
          </p:cNvPr>
          <p:cNvPicPr>
            <a:picLocks noChangeAspect="1"/>
          </p:cNvPicPr>
          <p:nvPr/>
        </p:nvPicPr>
        <p:blipFill>
          <a:blip r:embed="rId9"/>
          <a:stretch>
            <a:fillRect/>
          </a:stretch>
        </p:blipFill>
        <p:spPr>
          <a:xfrm>
            <a:off x="338044" y="78164"/>
            <a:ext cx="720000" cy="720000"/>
          </a:xfrm>
          <a:prstGeom prst="rect">
            <a:avLst/>
          </a:prstGeom>
        </p:spPr>
      </p:pic>
      <p:pic>
        <p:nvPicPr>
          <p:cNvPr id="37" name="圖片 36" descr="一張含有 圖形, 字型, 圓形, 藝術 的圖片&#10;&#10;AI 產生的內容可能不正確。">
            <a:extLst>
              <a:ext uri="{FF2B5EF4-FFF2-40B4-BE49-F238E27FC236}">
                <a16:creationId xmlns:a16="http://schemas.microsoft.com/office/drawing/2014/main" id="{68F47CF0-CB19-86AC-7A05-DCB769E3AC1D}"/>
              </a:ext>
            </a:extLst>
          </p:cNvPr>
          <p:cNvPicPr>
            <a:picLocks noChangeAspect="1"/>
          </p:cNvPicPr>
          <p:nvPr/>
        </p:nvPicPr>
        <p:blipFill>
          <a:blip r:embed="rId8"/>
          <a:stretch>
            <a:fillRect/>
          </a:stretch>
        </p:blipFill>
        <p:spPr>
          <a:xfrm>
            <a:off x="11667662" y="513117"/>
            <a:ext cx="360000" cy="360000"/>
          </a:xfrm>
          <a:prstGeom prst="rect">
            <a:avLst/>
          </a:prstGeom>
        </p:spPr>
      </p:pic>
      <p:sp>
        <p:nvSpPr>
          <p:cNvPr id="39" name="投影片編號版面配置區 38">
            <a:extLst>
              <a:ext uri="{FF2B5EF4-FFF2-40B4-BE49-F238E27FC236}">
                <a16:creationId xmlns:a16="http://schemas.microsoft.com/office/drawing/2014/main" id="{2F1BB0F0-8849-B875-6947-8030F2FE0341}"/>
              </a:ext>
            </a:extLst>
          </p:cNvPr>
          <p:cNvSpPr>
            <a:spLocks noGrp="1"/>
          </p:cNvSpPr>
          <p:nvPr>
            <p:ph type="sldNum" sz="quarter" idx="12"/>
          </p:nvPr>
        </p:nvSpPr>
        <p:spPr/>
        <p:txBody>
          <a:bodyPr/>
          <a:lstStyle/>
          <a:p>
            <a:fld id="{B2EE65BD-2A04-9A47-8DB5-951B4720CA03}" type="slidenum">
              <a:rPr kumimoji="1" lang="zh-TW" altLang="en-US" smtClean="0"/>
              <a:t>6</a:t>
            </a:fld>
            <a:endParaRPr kumimoji="1" lang="zh-TW" altLang="en-US"/>
          </a:p>
        </p:txBody>
      </p:sp>
      <p:grpSp>
        <p:nvGrpSpPr>
          <p:cNvPr id="38" name="群組 37">
            <a:extLst>
              <a:ext uri="{FF2B5EF4-FFF2-40B4-BE49-F238E27FC236}">
                <a16:creationId xmlns:a16="http://schemas.microsoft.com/office/drawing/2014/main" id="{514377FD-3397-4D3F-B507-3341F0EA71FB}"/>
              </a:ext>
            </a:extLst>
          </p:cNvPr>
          <p:cNvGrpSpPr/>
          <p:nvPr/>
        </p:nvGrpSpPr>
        <p:grpSpPr>
          <a:xfrm>
            <a:off x="5190554" y="169446"/>
            <a:ext cx="1620000" cy="540000"/>
            <a:chOff x="1445621" y="191648"/>
            <a:chExt cx="1620000" cy="540000"/>
          </a:xfrm>
          <a:noFill/>
        </p:grpSpPr>
        <p:sp>
          <p:nvSpPr>
            <p:cNvPr id="40" name="圓角矩形 17">
              <a:extLst>
                <a:ext uri="{FF2B5EF4-FFF2-40B4-BE49-F238E27FC236}">
                  <a16:creationId xmlns:a16="http://schemas.microsoft.com/office/drawing/2014/main" id="{47B8ED7D-6B71-45AF-8DB0-54A5C742856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1" name="文字方塊 40">
              <a:extLst>
                <a:ext uri="{FF2B5EF4-FFF2-40B4-BE49-F238E27FC236}">
                  <a16:creationId xmlns:a16="http://schemas.microsoft.com/office/drawing/2014/main" id="{853F8103-6E71-484A-83B4-DFC41010B42C}"/>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2" name="群組 41">
            <a:extLst>
              <a:ext uri="{FF2B5EF4-FFF2-40B4-BE49-F238E27FC236}">
                <a16:creationId xmlns:a16="http://schemas.microsoft.com/office/drawing/2014/main" id="{2569A53D-CF21-4EC5-9DEF-F99BA2B2B5EA}"/>
              </a:ext>
            </a:extLst>
          </p:cNvPr>
          <p:cNvGrpSpPr/>
          <p:nvPr/>
        </p:nvGrpSpPr>
        <p:grpSpPr>
          <a:xfrm>
            <a:off x="7087787" y="169446"/>
            <a:ext cx="1620000" cy="540000"/>
            <a:chOff x="1445621" y="191648"/>
            <a:chExt cx="1620000" cy="540000"/>
          </a:xfrm>
          <a:noFill/>
        </p:grpSpPr>
        <p:sp>
          <p:nvSpPr>
            <p:cNvPr id="43" name="圓角矩形 20">
              <a:extLst>
                <a:ext uri="{FF2B5EF4-FFF2-40B4-BE49-F238E27FC236}">
                  <a16:creationId xmlns:a16="http://schemas.microsoft.com/office/drawing/2014/main" id="{D28B1911-03A5-44BB-AA75-21CB7DD305DB}"/>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4" name="文字方塊 43">
              <a:extLst>
                <a:ext uri="{FF2B5EF4-FFF2-40B4-BE49-F238E27FC236}">
                  <a16:creationId xmlns:a16="http://schemas.microsoft.com/office/drawing/2014/main" id="{71A60115-BDF8-41FB-807C-DA300DB2D4E4}"/>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grpSp>
        <p:nvGrpSpPr>
          <p:cNvPr id="45" name="群組 44">
            <a:extLst>
              <a:ext uri="{FF2B5EF4-FFF2-40B4-BE49-F238E27FC236}">
                <a16:creationId xmlns:a16="http://schemas.microsoft.com/office/drawing/2014/main" id="{5895E5C0-350E-4678-A585-AFC0B8B6E879}"/>
              </a:ext>
            </a:extLst>
          </p:cNvPr>
          <p:cNvGrpSpPr/>
          <p:nvPr/>
        </p:nvGrpSpPr>
        <p:grpSpPr>
          <a:xfrm>
            <a:off x="1396088" y="168164"/>
            <a:ext cx="1620000" cy="540000"/>
            <a:chOff x="1445621" y="191648"/>
            <a:chExt cx="1620000" cy="540000"/>
          </a:xfrm>
          <a:solidFill>
            <a:schemeClr val="accent4"/>
          </a:solidFill>
        </p:grpSpPr>
        <p:sp>
          <p:nvSpPr>
            <p:cNvPr id="46" name="圓角矩形 11">
              <a:extLst>
                <a:ext uri="{FF2B5EF4-FFF2-40B4-BE49-F238E27FC236}">
                  <a16:creationId xmlns:a16="http://schemas.microsoft.com/office/drawing/2014/main" id="{2B121ECB-71FF-4ECC-A44B-C7861A46806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47" name="文字方塊 46">
              <a:extLst>
                <a:ext uri="{FF2B5EF4-FFF2-40B4-BE49-F238E27FC236}">
                  <a16:creationId xmlns:a16="http://schemas.microsoft.com/office/drawing/2014/main" id="{57986147-6047-433F-BEE3-9B72F933448E}"/>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48" name="群組 47">
            <a:extLst>
              <a:ext uri="{FF2B5EF4-FFF2-40B4-BE49-F238E27FC236}">
                <a16:creationId xmlns:a16="http://schemas.microsoft.com/office/drawing/2014/main" id="{EA43173C-8887-4A54-A03A-DB14E3DE125B}"/>
              </a:ext>
            </a:extLst>
          </p:cNvPr>
          <p:cNvGrpSpPr/>
          <p:nvPr/>
        </p:nvGrpSpPr>
        <p:grpSpPr>
          <a:xfrm>
            <a:off x="3293321" y="169446"/>
            <a:ext cx="1620000" cy="540000"/>
            <a:chOff x="1445621" y="191648"/>
            <a:chExt cx="1620000" cy="540000"/>
          </a:xfrm>
          <a:noFill/>
        </p:grpSpPr>
        <p:sp>
          <p:nvSpPr>
            <p:cNvPr id="49" name="圓角矩形 14">
              <a:extLst>
                <a:ext uri="{FF2B5EF4-FFF2-40B4-BE49-F238E27FC236}">
                  <a16:creationId xmlns:a16="http://schemas.microsoft.com/office/drawing/2014/main" id="{6D692191-8853-4E90-A325-3519D124F91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50" name="文字方塊 49">
              <a:extLst>
                <a:ext uri="{FF2B5EF4-FFF2-40B4-BE49-F238E27FC236}">
                  <a16:creationId xmlns:a16="http://schemas.microsoft.com/office/drawing/2014/main" id="{5BE7D532-905D-4B1F-8E68-E35A0A8D6B46}"/>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spTree>
    <p:extLst>
      <p:ext uri="{BB962C8B-B14F-4D97-AF65-F5344CB8AC3E}">
        <p14:creationId xmlns:p14="http://schemas.microsoft.com/office/powerpoint/2010/main" val="138100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E3052-64EE-25DD-03EC-37ECB1AF0073}"/>
            </a:ext>
          </a:extLst>
        </p:cNvPr>
        <p:cNvGrpSpPr/>
        <p:nvPr/>
      </p:nvGrpSpPr>
      <p:grpSpPr>
        <a:xfrm>
          <a:off x="0" y="0"/>
          <a:ext cx="0" cy="0"/>
          <a:chOff x="0" y="0"/>
          <a:chExt cx="0" cy="0"/>
        </a:xfrm>
      </p:grpSpPr>
      <p:pic>
        <p:nvPicPr>
          <p:cNvPr id="6" name="圖片 5" descr="一張含有 藝術, 地圖 的圖片&#10;&#10;AI 產生的內容可能不正確。">
            <a:extLst>
              <a:ext uri="{FF2B5EF4-FFF2-40B4-BE49-F238E27FC236}">
                <a16:creationId xmlns:a16="http://schemas.microsoft.com/office/drawing/2014/main" id="{4971B5C9-BF83-6B43-0912-CCE6630FC984}"/>
              </a:ext>
            </a:extLst>
          </p:cNvPr>
          <p:cNvPicPr>
            <a:picLocks noChangeAspect="1"/>
          </p:cNvPicPr>
          <p:nvPr/>
        </p:nvPicPr>
        <p:blipFill>
          <a:blip r:embed="rId2"/>
          <a:srcRect t="6313" r="15168" b="4170"/>
          <a:stretch>
            <a:fillRect/>
          </a:stretch>
        </p:blipFill>
        <p:spPr>
          <a:xfrm>
            <a:off x="70226" y="2473465"/>
            <a:ext cx="2748621" cy="3248257"/>
          </a:xfrm>
          <a:prstGeom prst="rect">
            <a:avLst/>
          </a:prstGeom>
        </p:spPr>
      </p:pic>
      <p:sp>
        <p:nvSpPr>
          <p:cNvPr id="8" name="文字方塊 7">
            <a:extLst>
              <a:ext uri="{FF2B5EF4-FFF2-40B4-BE49-F238E27FC236}">
                <a16:creationId xmlns:a16="http://schemas.microsoft.com/office/drawing/2014/main" id="{4D003EFE-0C6E-56FA-E06A-9C2EF569E0C7}"/>
              </a:ext>
            </a:extLst>
          </p:cNvPr>
          <p:cNvSpPr txBox="1"/>
          <p:nvPr/>
        </p:nvSpPr>
        <p:spPr>
          <a:xfrm rot="10800000" flipV="1">
            <a:off x="389212" y="1431641"/>
            <a:ext cx="2434476" cy="873572"/>
          </a:xfrm>
          <a:prstGeom prst="rect">
            <a:avLst/>
          </a:prstGeom>
          <a:noFill/>
        </p:spPr>
        <p:txBody>
          <a:bodyPr wrap="square" rtlCol="0">
            <a:spAutoFit/>
          </a:bodyPr>
          <a:lstStyle/>
          <a:p>
            <a:pPr algn="ctr">
              <a:lnSpc>
                <a:spcPct val="150000"/>
              </a:lnSpc>
            </a:pP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反距離權重補值法</a:t>
            </a:r>
            <a:endPar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gn="ctr">
              <a:lnSpc>
                <a:spcPct val="150000"/>
              </a:lnSpc>
            </a:pPr>
            <a:r>
              <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(IDW)</a:t>
            </a:r>
            <a:endPar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4" name="向右箭號 13">
            <a:extLst>
              <a:ext uri="{FF2B5EF4-FFF2-40B4-BE49-F238E27FC236}">
                <a16:creationId xmlns:a16="http://schemas.microsoft.com/office/drawing/2014/main" id="{D227205D-48D1-6840-BAB5-51DDEF316D9A}"/>
              </a:ext>
            </a:extLst>
          </p:cNvPr>
          <p:cNvSpPr/>
          <p:nvPr/>
        </p:nvSpPr>
        <p:spPr>
          <a:xfrm>
            <a:off x="2818847" y="4118766"/>
            <a:ext cx="720000" cy="432000"/>
          </a:xfrm>
          <a:prstGeom prst="rightArrow">
            <a:avLst/>
          </a:prstGeom>
          <a:solidFill>
            <a:schemeClr val="accent4">
              <a:lumMod val="60000"/>
              <a:lumOff val="4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6" name="文字方塊 15">
            <a:extLst>
              <a:ext uri="{FF2B5EF4-FFF2-40B4-BE49-F238E27FC236}">
                <a16:creationId xmlns:a16="http://schemas.microsoft.com/office/drawing/2014/main" id="{F0AA2F2D-BE3B-6904-86CF-D542AA241221}"/>
              </a:ext>
            </a:extLst>
          </p:cNvPr>
          <p:cNvSpPr txBox="1"/>
          <p:nvPr/>
        </p:nvSpPr>
        <p:spPr>
          <a:xfrm>
            <a:off x="5883224" y="6515967"/>
            <a:ext cx="6143028" cy="307777"/>
          </a:xfrm>
          <a:prstGeom prst="rect">
            <a:avLst/>
          </a:prstGeom>
          <a:noFill/>
        </p:spPr>
        <p:txBody>
          <a:bodyPr wrap="none" rtlCol="0">
            <a:spAutoFit/>
          </a:bodyPr>
          <a:lstStyle/>
          <a:p>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鄉鎮市區界線 </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en"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TWD97 </a:t>
            </a:r>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經緯度</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連結：</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hlinkClick r:id="rId3"/>
              </a:rPr>
              <a:t>https://</a:t>
            </a:r>
            <a:r>
              <a:rPr lang="en-US" altLang="zh-TW" sz="1400" b="1" dirty="0" err="1">
                <a:latin typeface="Times New Roman" panose="02020603050405020304" pitchFamily="18" charset="0"/>
                <a:ea typeface="Noto Serif TC ExtraBold" panose="02020200000000000000" pitchFamily="18" charset="-128"/>
                <a:cs typeface="Times New Roman" panose="02020603050405020304" pitchFamily="18" charset="0"/>
                <a:hlinkClick r:id="rId3"/>
              </a:rPr>
              <a:t>odportal.tw</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hlinkClick r:id="rId3"/>
              </a:rPr>
              <a:t>/dataset/</a:t>
            </a:r>
            <a:r>
              <a:rPr lang="en-US" altLang="zh-TW" sz="1400" b="1" dirty="0" err="1">
                <a:latin typeface="Times New Roman" panose="02020603050405020304" pitchFamily="18" charset="0"/>
                <a:ea typeface="Noto Serif TC ExtraBold" panose="02020200000000000000" pitchFamily="18" charset="-128"/>
                <a:cs typeface="Times New Roman" panose="02020603050405020304" pitchFamily="18" charset="0"/>
                <a:hlinkClick r:id="rId3"/>
              </a:rPr>
              <a:t>Qlzkbzau</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a:t>
            </a:r>
          </a:p>
        </p:txBody>
      </p:sp>
      <p:pic>
        <p:nvPicPr>
          <p:cNvPr id="19" name="圖片 18" descr="一張含有 文字, 字型, 螢幕擷取畫面 的圖片&#10;&#10;AI 產生的內容可能不正確。">
            <a:extLst>
              <a:ext uri="{FF2B5EF4-FFF2-40B4-BE49-F238E27FC236}">
                <a16:creationId xmlns:a16="http://schemas.microsoft.com/office/drawing/2014/main" id="{54B60199-8778-7999-B7AE-F45D3F0E52BE}"/>
              </a:ext>
            </a:extLst>
          </p:cNvPr>
          <p:cNvPicPr>
            <a:picLocks noChangeAspect="1"/>
          </p:cNvPicPr>
          <p:nvPr/>
        </p:nvPicPr>
        <p:blipFill>
          <a:blip r:embed="rId4"/>
          <a:stretch>
            <a:fillRect/>
          </a:stretch>
        </p:blipFill>
        <p:spPr>
          <a:xfrm>
            <a:off x="3679822" y="2801712"/>
            <a:ext cx="3235294" cy="1386554"/>
          </a:xfrm>
          <a:prstGeom prst="rect">
            <a:avLst/>
          </a:prstGeom>
          <a:ln>
            <a:noFill/>
          </a:ln>
          <a:effectLst>
            <a:outerShdw blurRad="292100" dist="139700" dir="2700000" algn="tl" rotWithShape="0">
              <a:srgbClr val="333333">
                <a:alpha val="65000"/>
              </a:srgbClr>
            </a:outerShdw>
          </a:effectLst>
        </p:spPr>
      </p:pic>
      <p:graphicFrame>
        <p:nvGraphicFramePr>
          <p:cNvPr id="23" name="表格 22">
            <a:extLst>
              <a:ext uri="{FF2B5EF4-FFF2-40B4-BE49-F238E27FC236}">
                <a16:creationId xmlns:a16="http://schemas.microsoft.com/office/drawing/2014/main" id="{4E884570-60C7-9EE3-B73E-81EB1AFAE841}"/>
              </a:ext>
            </a:extLst>
          </p:cNvPr>
          <p:cNvGraphicFramePr>
            <a:graphicFrameLocks noGrp="1"/>
          </p:cNvGraphicFramePr>
          <p:nvPr/>
        </p:nvGraphicFramePr>
        <p:xfrm>
          <a:off x="3675116" y="4618615"/>
          <a:ext cx="3240000" cy="1404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2780573402"/>
                    </a:ext>
                  </a:extLst>
                </a:gridCol>
                <a:gridCol w="1620000">
                  <a:extLst>
                    <a:ext uri="{9D8B030D-6E8A-4147-A177-3AD203B41FA5}">
                      <a16:colId xmlns:a16="http://schemas.microsoft.com/office/drawing/2014/main" val="3122724870"/>
                    </a:ext>
                  </a:extLst>
                </a:gridCol>
              </a:tblGrid>
              <a:tr h="468000">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地區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en-US" altLang="zh-TW"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PM2.5</a:t>
                      </a:r>
                      <a:endPar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865410847"/>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台北市松山區</a:t>
                      </a:r>
                      <a:endPar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185.1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53898879"/>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台中市北區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219.1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003277395"/>
                  </a:ext>
                </a:extLst>
              </a:tr>
            </a:tbl>
          </a:graphicData>
        </a:graphic>
      </p:graphicFrame>
      <p:graphicFrame>
        <p:nvGraphicFramePr>
          <p:cNvPr id="26" name="表格 25">
            <a:extLst>
              <a:ext uri="{FF2B5EF4-FFF2-40B4-BE49-F238E27FC236}">
                <a16:creationId xmlns:a16="http://schemas.microsoft.com/office/drawing/2014/main" id="{881EBA9C-B973-80E2-D975-770ADD96939D}"/>
              </a:ext>
            </a:extLst>
          </p:cNvPr>
          <p:cNvGraphicFramePr>
            <a:graphicFrameLocks noGrp="1"/>
          </p:cNvGraphicFramePr>
          <p:nvPr/>
        </p:nvGraphicFramePr>
        <p:xfrm>
          <a:off x="7963801" y="4618615"/>
          <a:ext cx="4212000" cy="1404000"/>
        </p:xfrm>
        <a:graphic>
          <a:graphicData uri="http://schemas.openxmlformats.org/drawingml/2006/table">
            <a:tbl>
              <a:tblPr firstRow="1" bandRow="1">
                <a:tableStyleId>{5C22544A-7EE6-4342-B048-85BDC9FD1C3A}</a:tableStyleId>
              </a:tblPr>
              <a:tblGrid>
                <a:gridCol w="1404000">
                  <a:extLst>
                    <a:ext uri="{9D8B030D-6E8A-4147-A177-3AD203B41FA5}">
                      <a16:colId xmlns:a16="http://schemas.microsoft.com/office/drawing/2014/main" val="2780573402"/>
                    </a:ext>
                  </a:extLst>
                </a:gridCol>
                <a:gridCol w="1404000">
                  <a:extLst>
                    <a:ext uri="{9D8B030D-6E8A-4147-A177-3AD203B41FA5}">
                      <a16:colId xmlns:a16="http://schemas.microsoft.com/office/drawing/2014/main" val="3903420601"/>
                    </a:ext>
                  </a:extLst>
                </a:gridCol>
                <a:gridCol w="1404000">
                  <a:extLst>
                    <a:ext uri="{9D8B030D-6E8A-4147-A177-3AD203B41FA5}">
                      <a16:colId xmlns:a16="http://schemas.microsoft.com/office/drawing/2014/main" val="3122724870"/>
                    </a:ext>
                  </a:extLst>
                </a:gridCol>
              </a:tblGrid>
              <a:tr h="468000">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地區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看診人數</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en-US" altLang="zh-TW"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PM2.5</a:t>
                      </a:r>
                      <a:endPar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865410847"/>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台北市松山區</a:t>
                      </a:r>
                      <a:endPar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48</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185.1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53898879"/>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台中市北區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50</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219.1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003277395"/>
                  </a:ext>
                </a:extLst>
              </a:tr>
            </a:tbl>
          </a:graphicData>
        </a:graphic>
      </p:graphicFrame>
      <p:sp>
        <p:nvSpPr>
          <p:cNvPr id="27" name="向右箭號 26">
            <a:extLst>
              <a:ext uri="{FF2B5EF4-FFF2-40B4-BE49-F238E27FC236}">
                <a16:creationId xmlns:a16="http://schemas.microsoft.com/office/drawing/2014/main" id="{B857D824-DD85-C7E7-ECB2-F121C4505647}"/>
              </a:ext>
            </a:extLst>
          </p:cNvPr>
          <p:cNvSpPr/>
          <p:nvPr/>
        </p:nvSpPr>
        <p:spPr>
          <a:xfrm>
            <a:off x="7125588" y="4118766"/>
            <a:ext cx="720000" cy="432000"/>
          </a:xfrm>
          <a:prstGeom prst="rightArrow">
            <a:avLst/>
          </a:prstGeom>
          <a:solidFill>
            <a:schemeClr val="accent4">
              <a:lumMod val="60000"/>
              <a:lumOff val="4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29" name="群組 28">
            <a:extLst>
              <a:ext uri="{FF2B5EF4-FFF2-40B4-BE49-F238E27FC236}">
                <a16:creationId xmlns:a16="http://schemas.microsoft.com/office/drawing/2014/main" id="{0BAB683D-2799-3CA9-1F57-3212871E0C7C}"/>
              </a:ext>
            </a:extLst>
          </p:cNvPr>
          <p:cNvGrpSpPr/>
          <p:nvPr/>
        </p:nvGrpSpPr>
        <p:grpSpPr>
          <a:xfrm>
            <a:off x="8308271" y="2629067"/>
            <a:ext cx="2708706" cy="1468527"/>
            <a:chOff x="8308271" y="2223951"/>
            <a:chExt cx="2708706" cy="1468527"/>
          </a:xfrm>
        </p:grpSpPr>
        <p:grpSp>
          <p:nvGrpSpPr>
            <p:cNvPr id="25" name="群組 24">
              <a:extLst>
                <a:ext uri="{FF2B5EF4-FFF2-40B4-BE49-F238E27FC236}">
                  <a16:creationId xmlns:a16="http://schemas.microsoft.com/office/drawing/2014/main" id="{9DF5A9D3-1F48-8FCE-4A38-AFFC389FC46F}"/>
                </a:ext>
              </a:extLst>
            </p:cNvPr>
            <p:cNvGrpSpPr/>
            <p:nvPr/>
          </p:nvGrpSpPr>
          <p:grpSpPr>
            <a:xfrm>
              <a:off x="9122624" y="2287790"/>
              <a:ext cx="1894353" cy="1404688"/>
              <a:chOff x="9699986" y="2046712"/>
              <a:chExt cx="1894353" cy="1404688"/>
            </a:xfrm>
          </p:grpSpPr>
          <p:pic>
            <p:nvPicPr>
              <p:cNvPr id="11" name="圖片 10">
                <a:extLst>
                  <a:ext uri="{FF2B5EF4-FFF2-40B4-BE49-F238E27FC236}">
                    <a16:creationId xmlns:a16="http://schemas.microsoft.com/office/drawing/2014/main" id="{492AE538-E493-C680-C3E3-61EB15A7ED9A}"/>
                  </a:ext>
                </a:extLst>
              </p:cNvPr>
              <p:cNvPicPr>
                <a:picLocks noChangeAspect="1"/>
              </p:cNvPicPr>
              <p:nvPr/>
            </p:nvPicPr>
            <p:blipFill>
              <a:blip r:embed="rId5"/>
              <a:stretch>
                <a:fillRect/>
              </a:stretch>
            </p:blipFill>
            <p:spPr>
              <a:xfrm>
                <a:off x="9699986" y="2371400"/>
                <a:ext cx="1080000" cy="1080000"/>
              </a:xfrm>
              <a:prstGeom prst="rect">
                <a:avLst/>
              </a:prstGeom>
            </p:spPr>
          </p:pic>
          <p:pic>
            <p:nvPicPr>
              <p:cNvPr id="24" name="圖片 23">
                <a:extLst>
                  <a:ext uri="{FF2B5EF4-FFF2-40B4-BE49-F238E27FC236}">
                    <a16:creationId xmlns:a16="http://schemas.microsoft.com/office/drawing/2014/main" id="{26B52EBD-0E02-A7EB-2449-02C3AF8F3C98}"/>
                  </a:ext>
                </a:extLst>
              </p:cNvPr>
              <p:cNvPicPr>
                <a:picLocks noChangeAspect="1"/>
              </p:cNvPicPr>
              <p:nvPr/>
            </p:nvPicPr>
            <p:blipFill>
              <a:blip r:embed="rId6"/>
              <a:stretch>
                <a:fillRect/>
              </a:stretch>
            </p:blipFill>
            <p:spPr>
              <a:xfrm>
                <a:off x="10637177" y="2046712"/>
                <a:ext cx="957162" cy="957162"/>
              </a:xfrm>
              <a:prstGeom prst="rect">
                <a:avLst/>
              </a:prstGeom>
            </p:spPr>
          </p:pic>
        </p:grpSp>
        <p:pic>
          <p:nvPicPr>
            <p:cNvPr id="28" name="圖片 27">
              <a:extLst>
                <a:ext uri="{FF2B5EF4-FFF2-40B4-BE49-F238E27FC236}">
                  <a16:creationId xmlns:a16="http://schemas.microsoft.com/office/drawing/2014/main" id="{6FB96BF0-D790-5479-A4EF-9A262F52E37E}"/>
                </a:ext>
              </a:extLst>
            </p:cNvPr>
            <p:cNvPicPr>
              <a:picLocks noChangeAspect="1"/>
            </p:cNvPicPr>
            <p:nvPr/>
          </p:nvPicPr>
          <p:blipFill>
            <a:blip r:embed="rId7"/>
            <a:stretch>
              <a:fillRect/>
            </a:stretch>
          </p:blipFill>
          <p:spPr>
            <a:xfrm>
              <a:off x="8308271" y="2223951"/>
              <a:ext cx="937191" cy="937191"/>
            </a:xfrm>
            <a:prstGeom prst="rect">
              <a:avLst/>
            </a:prstGeom>
          </p:spPr>
        </p:pic>
      </p:grpSp>
      <p:sp>
        <p:nvSpPr>
          <p:cNvPr id="7" name="矩形 6">
            <a:extLst>
              <a:ext uri="{FF2B5EF4-FFF2-40B4-BE49-F238E27FC236}">
                <a16:creationId xmlns:a16="http://schemas.microsoft.com/office/drawing/2014/main" id="{6598C322-71A7-E35D-CF35-7B75552DD035}"/>
              </a:ext>
            </a:extLst>
          </p:cNvPr>
          <p:cNvSpPr/>
          <p:nvPr/>
        </p:nvSpPr>
        <p:spPr>
          <a:xfrm>
            <a:off x="0" y="1284791"/>
            <a:ext cx="12175801" cy="4919241"/>
          </a:xfrm>
          <a:prstGeom prst="rect">
            <a:avLst/>
          </a:prstGeom>
          <a:solidFill>
            <a:schemeClr val="bg1">
              <a:lumMod val="95000"/>
              <a:alpha val="8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34FD1F43-7772-CD8D-1AB2-C430692509F9}"/>
              </a:ext>
            </a:extLst>
          </p:cNvPr>
          <p:cNvSpPr txBox="1"/>
          <p:nvPr/>
        </p:nvSpPr>
        <p:spPr>
          <a:xfrm>
            <a:off x="3611752" y="1430807"/>
            <a:ext cx="3371436" cy="873572"/>
          </a:xfrm>
          <a:prstGeom prst="rect">
            <a:avLst/>
          </a:prstGeom>
          <a:noFill/>
        </p:spPr>
        <p:txBody>
          <a:bodyPr wrap="none" rtlCol="0">
            <a:spAutoFit/>
          </a:bodyPr>
          <a:lstStyle/>
          <a:p>
            <a:pPr algn="ct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鄉鎮市區界線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(TWD97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經緯度</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p>
          <a:p>
            <a:pPr algn="ctr">
              <a:lnSpc>
                <a:spcPct val="150000"/>
              </a:lnSpc>
            </a:pP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包含 </a:t>
            </a: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368 </a:t>
            </a:r>
            <a:r>
              <a:rPr lang="zh-TW" altLang="en-US"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個鄉鎮市區</a:t>
            </a: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a:t>
            </a:r>
          </a:p>
        </p:txBody>
      </p:sp>
      <p:sp>
        <p:nvSpPr>
          <p:cNvPr id="21" name="文字方塊 20">
            <a:extLst>
              <a:ext uri="{FF2B5EF4-FFF2-40B4-BE49-F238E27FC236}">
                <a16:creationId xmlns:a16="http://schemas.microsoft.com/office/drawing/2014/main" id="{D5EE33D9-4C8F-91B5-E31B-E2408AF8C8FD}"/>
              </a:ext>
            </a:extLst>
          </p:cNvPr>
          <p:cNvSpPr txBox="1"/>
          <p:nvPr/>
        </p:nvSpPr>
        <p:spPr>
          <a:xfrm>
            <a:off x="8454600" y="1430807"/>
            <a:ext cx="2416046" cy="874407"/>
          </a:xfrm>
          <a:prstGeom prst="rect">
            <a:avLst/>
          </a:prstGeom>
          <a:noFill/>
        </p:spPr>
        <p:txBody>
          <a:bodyPr wrap="none" rtlCol="0">
            <a:spAutoFit/>
          </a:bodyPr>
          <a:lstStyle/>
          <a:p>
            <a:pPr algn="ct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健保資料</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2025-04-02 </a:t>
            </a:r>
          </a:p>
          <a:p>
            <a:pPr algn="ctr">
              <a:lnSpc>
                <a:spcPct val="150000"/>
              </a:lnSpc>
            </a:pP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包含 </a:t>
            </a: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355 </a:t>
            </a:r>
            <a:r>
              <a:rPr lang="zh-TW" altLang="en-US"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個鄉鎮市區</a:t>
            </a: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a:t>
            </a:r>
          </a:p>
        </p:txBody>
      </p:sp>
      <p:sp>
        <p:nvSpPr>
          <p:cNvPr id="3" name="圓角矩形 2">
            <a:extLst>
              <a:ext uri="{FF2B5EF4-FFF2-40B4-BE49-F238E27FC236}">
                <a16:creationId xmlns:a16="http://schemas.microsoft.com/office/drawing/2014/main" id="{3FEBB794-1855-695C-43AD-E289297E6BB4}"/>
              </a:ext>
            </a:extLst>
          </p:cNvPr>
          <p:cNvSpPr/>
          <p:nvPr/>
        </p:nvSpPr>
        <p:spPr>
          <a:xfrm>
            <a:off x="3970116" y="1921397"/>
            <a:ext cx="2685327" cy="38298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圓角矩形 3">
            <a:extLst>
              <a:ext uri="{FF2B5EF4-FFF2-40B4-BE49-F238E27FC236}">
                <a16:creationId xmlns:a16="http://schemas.microsoft.com/office/drawing/2014/main" id="{24EBB89F-E7FC-5C37-3EE9-E67738460458}"/>
              </a:ext>
            </a:extLst>
          </p:cNvPr>
          <p:cNvSpPr/>
          <p:nvPr/>
        </p:nvSpPr>
        <p:spPr>
          <a:xfrm>
            <a:off x="8308271" y="1924170"/>
            <a:ext cx="2685327" cy="38298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矩形 1">
            <a:extLst>
              <a:ext uri="{FF2B5EF4-FFF2-40B4-BE49-F238E27FC236}">
                <a16:creationId xmlns:a16="http://schemas.microsoft.com/office/drawing/2014/main" id="{A23576EB-7479-DF16-251F-405FBDE2B11D}"/>
              </a:ext>
            </a:extLst>
          </p:cNvPr>
          <p:cNvSpPr/>
          <p:nvPr/>
        </p:nvSpPr>
        <p:spPr>
          <a:xfrm>
            <a:off x="4866073" y="2765064"/>
            <a:ext cx="5491242" cy="957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sz="2400" b="1" dirty="0">
                <a:solidFill>
                  <a:schemeClr val="bg2">
                    <a:lumMod val="25000"/>
                  </a:schemeClr>
                </a:solidFill>
                <a:latin typeface="Noto Serif TC ExtraBold" panose="02020200000000000000" pitchFamily="18" charset="-128"/>
                <a:ea typeface="Noto Serif TC ExtraBold" panose="02020200000000000000" pitchFamily="18" charset="-128"/>
              </a:rPr>
              <a:t>無法完整對應到所有的鄉鎮市區</a:t>
            </a:r>
          </a:p>
        </p:txBody>
      </p:sp>
      <p:sp>
        <p:nvSpPr>
          <p:cNvPr id="9" name="圓角矩形 8">
            <a:extLst>
              <a:ext uri="{FF2B5EF4-FFF2-40B4-BE49-F238E27FC236}">
                <a16:creationId xmlns:a16="http://schemas.microsoft.com/office/drawing/2014/main" id="{2A60E2F3-61DB-894E-67AC-9828F37AE246}"/>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4D1A7BA-E163-CC8C-433D-DCBF48B70356}"/>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38" name="圖片 37" descr="一張含有 圖形, 字型, 圓形, 藝術 的圖片&#10;&#10;AI 產生的內容可能不正確。">
            <a:extLst>
              <a:ext uri="{FF2B5EF4-FFF2-40B4-BE49-F238E27FC236}">
                <a16:creationId xmlns:a16="http://schemas.microsoft.com/office/drawing/2014/main" id="{9C9005D5-7775-CA1C-BAD5-97F31D625C68}"/>
              </a:ext>
            </a:extLst>
          </p:cNvPr>
          <p:cNvPicPr>
            <a:picLocks noChangeAspect="1"/>
          </p:cNvPicPr>
          <p:nvPr/>
        </p:nvPicPr>
        <p:blipFill>
          <a:blip r:embed="rId8"/>
          <a:stretch>
            <a:fillRect/>
          </a:stretch>
        </p:blipFill>
        <p:spPr>
          <a:xfrm>
            <a:off x="11307662" y="21629"/>
            <a:ext cx="540000" cy="540000"/>
          </a:xfrm>
          <a:prstGeom prst="rect">
            <a:avLst/>
          </a:prstGeom>
        </p:spPr>
      </p:pic>
      <p:pic>
        <p:nvPicPr>
          <p:cNvPr id="39" name="圖片 38" descr="一張含有 圖形, 字型, 圓形, 藝術 的圖片&#10;&#10;AI 產生的內容可能不正確。">
            <a:extLst>
              <a:ext uri="{FF2B5EF4-FFF2-40B4-BE49-F238E27FC236}">
                <a16:creationId xmlns:a16="http://schemas.microsoft.com/office/drawing/2014/main" id="{622423C1-80D3-BA73-FF01-6BB978AEBE09}"/>
              </a:ext>
            </a:extLst>
          </p:cNvPr>
          <p:cNvPicPr>
            <a:picLocks noChangeAspect="1"/>
          </p:cNvPicPr>
          <p:nvPr/>
        </p:nvPicPr>
        <p:blipFill>
          <a:blip r:embed="rId8"/>
          <a:stretch>
            <a:fillRect/>
          </a:stretch>
        </p:blipFill>
        <p:spPr>
          <a:xfrm>
            <a:off x="10797321" y="258164"/>
            <a:ext cx="540000" cy="540000"/>
          </a:xfrm>
          <a:prstGeom prst="rect">
            <a:avLst/>
          </a:prstGeom>
        </p:spPr>
      </p:pic>
      <p:pic>
        <p:nvPicPr>
          <p:cNvPr id="40" name="圖片 39" descr="一張含有 字型, 符號, 圖形, 美工圖案 的圖片&#10;&#10;AI 產生的內容可能不正確。">
            <a:extLst>
              <a:ext uri="{FF2B5EF4-FFF2-40B4-BE49-F238E27FC236}">
                <a16:creationId xmlns:a16="http://schemas.microsoft.com/office/drawing/2014/main" id="{75915EF1-977B-C3C2-5FFF-5B9150950C08}"/>
              </a:ext>
            </a:extLst>
          </p:cNvPr>
          <p:cNvPicPr>
            <a:picLocks noChangeAspect="1"/>
          </p:cNvPicPr>
          <p:nvPr/>
        </p:nvPicPr>
        <p:blipFill>
          <a:blip r:embed="rId9"/>
          <a:stretch>
            <a:fillRect/>
          </a:stretch>
        </p:blipFill>
        <p:spPr>
          <a:xfrm>
            <a:off x="338044" y="78164"/>
            <a:ext cx="720000" cy="720000"/>
          </a:xfrm>
          <a:prstGeom prst="rect">
            <a:avLst/>
          </a:prstGeom>
        </p:spPr>
      </p:pic>
      <p:pic>
        <p:nvPicPr>
          <p:cNvPr id="41" name="圖片 40" descr="一張含有 圖形, 字型, 圓形, 藝術 的圖片&#10;&#10;AI 產生的內容可能不正確。">
            <a:extLst>
              <a:ext uri="{FF2B5EF4-FFF2-40B4-BE49-F238E27FC236}">
                <a16:creationId xmlns:a16="http://schemas.microsoft.com/office/drawing/2014/main" id="{8A503EF0-7A0A-C9D2-1E86-8F9E85E5C6C3}"/>
              </a:ext>
            </a:extLst>
          </p:cNvPr>
          <p:cNvPicPr>
            <a:picLocks noChangeAspect="1"/>
          </p:cNvPicPr>
          <p:nvPr/>
        </p:nvPicPr>
        <p:blipFill>
          <a:blip r:embed="rId8"/>
          <a:stretch>
            <a:fillRect/>
          </a:stretch>
        </p:blipFill>
        <p:spPr>
          <a:xfrm>
            <a:off x="11667662" y="513117"/>
            <a:ext cx="360000" cy="360000"/>
          </a:xfrm>
          <a:prstGeom prst="rect">
            <a:avLst/>
          </a:prstGeom>
        </p:spPr>
      </p:pic>
      <p:sp>
        <p:nvSpPr>
          <p:cNvPr id="42" name="投影片編號版面配置區 41">
            <a:extLst>
              <a:ext uri="{FF2B5EF4-FFF2-40B4-BE49-F238E27FC236}">
                <a16:creationId xmlns:a16="http://schemas.microsoft.com/office/drawing/2014/main" id="{CDB18E25-4DC6-4BE5-47D7-FFA3FA2EE45A}"/>
              </a:ext>
            </a:extLst>
          </p:cNvPr>
          <p:cNvSpPr>
            <a:spLocks noGrp="1"/>
          </p:cNvSpPr>
          <p:nvPr>
            <p:ph type="sldNum" sz="quarter" idx="12"/>
          </p:nvPr>
        </p:nvSpPr>
        <p:spPr/>
        <p:txBody>
          <a:bodyPr/>
          <a:lstStyle/>
          <a:p>
            <a:fld id="{B2EE65BD-2A04-9A47-8DB5-951B4720CA03}" type="slidenum">
              <a:rPr kumimoji="1" lang="zh-TW" altLang="en-US" smtClean="0"/>
              <a:t>7</a:t>
            </a:fld>
            <a:endParaRPr kumimoji="1" lang="zh-TW" altLang="en-US"/>
          </a:p>
        </p:txBody>
      </p:sp>
      <p:grpSp>
        <p:nvGrpSpPr>
          <p:cNvPr id="43" name="群組 42">
            <a:extLst>
              <a:ext uri="{FF2B5EF4-FFF2-40B4-BE49-F238E27FC236}">
                <a16:creationId xmlns:a16="http://schemas.microsoft.com/office/drawing/2014/main" id="{DB07EA0F-5F33-42BA-BCF8-8D5BB924B2CE}"/>
              </a:ext>
            </a:extLst>
          </p:cNvPr>
          <p:cNvGrpSpPr/>
          <p:nvPr/>
        </p:nvGrpSpPr>
        <p:grpSpPr>
          <a:xfrm>
            <a:off x="5190554" y="169446"/>
            <a:ext cx="1620000" cy="540000"/>
            <a:chOff x="1445621" y="191648"/>
            <a:chExt cx="1620000" cy="540000"/>
          </a:xfrm>
          <a:noFill/>
        </p:grpSpPr>
        <p:sp>
          <p:nvSpPr>
            <p:cNvPr id="44" name="圓角矩形 17">
              <a:extLst>
                <a:ext uri="{FF2B5EF4-FFF2-40B4-BE49-F238E27FC236}">
                  <a16:creationId xmlns:a16="http://schemas.microsoft.com/office/drawing/2014/main" id="{8C63A72B-A9BC-41BA-9BC2-56EDA2E207A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5" name="文字方塊 44">
              <a:extLst>
                <a:ext uri="{FF2B5EF4-FFF2-40B4-BE49-F238E27FC236}">
                  <a16:creationId xmlns:a16="http://schemas.microsoft.com/office/drawing/2014/main" id="{CB5ECEE4-8B80-4C58-A74B-9A44585B9AA0}"/>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46" name="群組 45">
            <a:extLst>
              <a:ext uri="{FF2B5EF4-FFF2-40B4-BE49-F238E27FC236}">
                <a16:creationId xmlns:a16="http://schemas.microsoft.com/office/drawing/2014/main" id="{0051A8FA-D060-4FAB-A4B3-17445B4E7B24}"/>
              </a:ext>
            </a:extLst>
          </p:cNvPr>
          <p:cNvGrpSpPr/>
          <p:nvPr/>
        </p:nvGrpSpPr>
        <p:grpSpPr>
          <a:xfrm>
            <a:off x="7087787" y="169446"/>
            <a:ext cx="1620000" cy="540000"/>
            <a:chOff x="1445621" y="191648"/>
            <a:chExt cx="1620000" cy="540000"/>
          </a:xfrm>
          <a:noFill/>
        </p:grpSpPr>
        <p:sp>
          <p:nvSpPr>
            <p:cNvPr id="47" name="圓角矩形 20">
              <a:extLst>
                <a:ext uri="{FF2B5EF4-FFF2-40B4-BE49-F238E27FC236}">
                  <a16:creationId xmlns:a16="http://schemas.microsoft.com/office/drawing/2014/main" id="{6385F95C-28A2-44AD-976F-F858080D68E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48" name="文字方塊 47">
              <a:extLst>
                <a:ext uri="{FF2B5EF4-FFF2-40B4-BE49-F238E27FC236}">
                  <a16:creationId xmlns:a16="http://schemas.microsoft.com/office/drawing/2014/main" id="{E21D2D07-AA31-4634-8BD8-C5B0C8059175}"/>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grpSp>
        <p:nvGrpSpPr>
          <p:cNvPr id="49" name="群組 48">
            <a:extLst>
              <a:ext uri="{FF2B5EF4-FFF2-40B4-BE49-F238E27FC236}">
                <a16:creationId xmlns:a16="http://schemas.microsoft.com/office/drawing/2014/main" id="{07765631-E0E8-41C9-8E1D-5052776BE041}"/>
              </a:ext>
            </a:extLst>
          </p:cNvPr>
          <p:cNvGrpSpPr/>
          <p:nvPr/>
        </p:nvGrpSpPr>
        <p:grpSpPr>
          <a:xfrm>
            <a:off x="1396088" y="168164"/>
            <a:ext cx="1620000" cy="540000"/>
            <a:chOff x="1445621" y="191648"/>
            <a:chExt cx="1620000" cy="540000"/>
          </a:xfrm>
          <a:solidFill>
            <a:schemeClr val="accent4"/>
          </a:solidFill>
        </p:grpSpPr>
        <p:sp>
          <p:nvSpPr>
            <p:cNvPr id="50" name="圓角矩形 11">
              <a:extLst>
                <a:ext uri="{FF2B5EF4-FFF2-40B4-BE49-F238E27FC236}">
                  <a16:creationId xmlns:a16="http://schemas.microsoft.com/office/drawing/2014/main" id="{4B3C9316-5349-47A2-8643-001A8DCFA3D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51" name="文字方塊 50">
              <a:extLst>
                <a:ext uri="{FF2B5EF4-FFF2-40B4-BE49-F238E27FC236}">
                  <a16:creationId xmlns:a16="http://schemas.microsoft.com/office/drawing/2014/main" id="{20B9A3C8-476D-415E-A498-E355ABBBB808}"/>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52" name="群組 51">
            <a:extLst>
              <a:ext uri="{FF2B5EF4-FFF2-40B4-BE49-F238E27FC236}">
                <a16:creationId xmlns:a16="http://schemas.microsoft.com/office/drawing/2014/main" id="{DA80D414-4D96-4DB6-93B1-A10350D9A585}"/>
              </a:ext>
            </a:extLst>
          </p:cNvPr>
          <p:cNvGrpSpPr/>
          <p:nvPr/>
        </p:nvGrpSpPr>
        <p:grpSpPr>
          <a:xfrm>
            <a:off x="3293321" y="169446"/>
            <a:ext cx="1620000" cy="540000"/>
            <a:chOff x="1445621" y="191648"/>
            <a:chExt cx="1620000" cy="540000"/>
          </a:xfrm>
          <a:noFill/>
        </p:grpSpPr>
        <p:sp>
          <p:nvSpPr>
            <p:cNvPr id="53" name="圓角矩形 14">
              <a:extLst>
                <a:ext uri="{FF2B5EF4-FFF2-40B4-BE49-F238E27FC236}">
                  <a16:creationId xmlns:a16="http://schemas.microsoft.com/office/drawing/2014/main" id="{F537FCE6-0632-4454-8E70-DA8F01B9F4EB}"/>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54" name="文字方塊 53">
              <a:extLst>
                <a:ext uri="{FF2B5EF4-FFF2-40B4-BE49-F238E27FC236}">
                  <a16:creationId xmlns:a16="http://schemas.microsoft.com/office/drawing/2014/main" id="{A8E58C8E-40FB-4CBF-B9B9-24C8CD58817F}"/>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spTree>
    <p:extLst>
      <p:ext uri="{BB962C8B-B14F-4D97-AF65-F5344CB8AC3E}">
        <p14:creationId xmlns:p14="http://schemas.microsoft.com/office/powerpoint/2010/main" val="3086161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719D-A0E8-8BBB-ED14-0EB05D463A9E}"/>
            </a:ext>
          </a:extLst>
        </p:cNvPr>
        <p:cNvGrpSpPr/>
        <p:nvPr/>
      </p:nvGrpSpPr>
      <p:grpSpPr>
        <a:xfrm>
          <a:off x="0" y="0"/>
          <a:ext cx="0" cy="0"/>
          <a:chOff x="0" y="0"/>
          <a:chExt cx="0" cy="0"/>
        </a:xfrm>
      </p:grpSpPr>
      <p:pic>
        <p:nvPicPr>
          <p:cNvPr id="2" name="圖片 1" descr="一張含有 藝術, 地圖 的圖片&#10;&#10;AI 產生的內容可能不正確。">
            <a:extLst>
              <a:ext uri="{FF2B5EF4-FFF2-40B4-BE49-F238E27FC236}">
                <a16:creationId xmlns:a16="http://schemas.microsoft.com/office/drawing/2014/main" id="{F2E4F3FE-90E6-8BB3-B153-D378C39AB8EB}"/>
              </a:ext>
            </a:extLst>
          </p:cNvPr>
          <p:cNvPicPr>
            <a:picLocks noChangeAspect="1"/>
          </p:cNvPicPr>
          <p:nvPr/>
        </p:nvPicPr>
        <p:blipFill>
          <a:blip r:embed="rId2"/>
          <a:srcRect t="6313" r="15168" b="4170"/>
          <a:stretch>
            <a:fillRect/>
          </a:stretch>
        </p:blipFill>
        <p:spPr>
          <a:xfrm>
            <a:off x="70226" y="2473465"/>
            <a:ext cx="2748621" cy="3248257"/>
          </a:xfrm>
          <a:prstGeom prst="rect">
            <a:avLst/>
          </a:prstGeom>
        </p:spPr>
      </p:pic>
      <p:sp>
        <p:nvSpPr>
          <p:cNvPr id="8" name="文字方塊 7">
            <a:extLst>
              <a:ext uri="{FF2B5EF4-FFF2-40B4-BE49-F238E27FC236}">
                <a16:creationId xmlns:a16="http://schemas.microsoft.com/office/drawing/2014/main" id="{7C8DC7CF-FC73-449D-E7AC-6855ECC6DF3B}"/>
              </a:ext>
            </a:extLst>
          </p:cNvPr>
          <p:cNvSpPr txBox="1"/>
          <p:nvPr/>
        </p:nvSpPr>
        <p:spPr>
          <a:xfrm rot="10800000" flipV="1">
            <a:off x="389212" y="1431641"/>
            <a:ext cx="2434476" cy="873572"/>
          </a:xfrm>
          <a:prstGeom prst="rect">
            <a:avLst/>
          </a:prstGeom>
          <a:noFill/>
        </p:spPr>
        <p:txBody>
          <a:bodyPr wrap="square" rtlCol="0">
            <a:spAutoFit/>
          </a:bodyPr>
          <a:lstStyle/>
          <a:p>
            <a:pPr algn="ctr">
              <a:lnSpc>
                <a:spcPct val="150000"/>
              </a:lnSpc>
            </a:pP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反距離權重補值法</a:t>
            </a:r>
            <a:endPar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gn="ctr">
              <a:lnSpc>
                <a:spcPct val="150000"/>
              </a:lnSpc>
            </a:pPr>
            <a:r>
              <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(IDW)</a:t>
            </a:r>
            <a:endPar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4" name="向右箭號 13">
            <a:extLst>
              <a:ext uri="{FF2B5EF4-FFF2-40B4-BE49-F238E27FC236}">
                <a16:creationId xmlns:a16="http://schemas.microsoft.com/office/drawing/2014/main" id="{CBF2734A-0D4E-D684-17BB-05D936B43624}"/>
              </a:ext>
            </a:extLst>
          </p:cNvPr>
          <p:cNvSpPr/>
          <p:nvPr/>
        </p:nvSpPr>
        <p:spPr>
          <a:xfrm>
            <a:off x="2818847" y="4118766"/>
            <a:ext cx="720000" cy="432000"/>
          </a:xfrm>
          <a:prstGeom prst="rightArrow">
            <a:avLst/>
          </a:prstGeom>
          <a:solidFill>
            <a:schemeClr val="accent4">
              <a:lumMod val="60000"/>
              <a:lumOff val="4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6" name="文字方塊 15">
            <a:extLst>
              <a:ext uri="{FF2B5EF4-FFF2-40B4-BE49-F238E27FC236}">
                <a16:creationId xmlns:a16="http://schemas.microsoft.com/office/drawing/2014/main" id="{D5C6320B-FB50-F177-53D7-2981D789F407}"/>
              </a:ext>
            </a:extLst>
          </p:cNvPr>
          <p:cNvSpPr txBox="1"/>
          <p:nvPr/>
        </p:nvSpPr>
        <p:spPr>
          <a:xfrm>
            <a:off x="5883224" y="6515967"/>
            <a:ext cx="6143028" cy="307777"/>
          </a:xfrm>
          <a:prstGeom prst="rect">
            <a:avLst/>
          </a:prstGeom>
          <a:noFill/>
        </p:spPr>
        <p:txBody>
          <a:bodyPr wrap="none" rtlCol="0">
            <a:spAutoFit/>
          </a:bodyPr>
          <a:lstStyle/>
          <a:p>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鄉鎮市區界線 </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en"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TWD97 </a:t>
            </a:r>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經緯度</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連結：</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hlinkClick r:id="rId3"/>
              </a:rPr>
              <a:t>https://</a:t>
            </a:r>
            <a:r>
              <a:rPr lang="en-US" altLang="zh-TW" sz="1400" b="1" dirty="0" err="1">
                <a:latin typeface="Times New Roman" panose="02020603050405020304" pitchFamily="18" charset="0"/>
                <a:ea typeface="Noto Serif TC ExtraBold" panose="02020200000000000000" pitchFamily="18" charset="-128"/>
                <a:cs typeface="Times New Roman" panose="02020603050405020304" pitchFamily="18" charset="0"/>
                <a:hlinkClick r:id="rId3"/>
              </a:rPr>
              <a:t>odportal.tw</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hlinkClick r:id="rId3"/>
              </a:rPr>
              <a:t>/dataset/</a:t>
            </a:r>
            <a:r>
              <a:rPr lang="en-US" altLang="zh-TW" sz="1400" b="1" dirty="0" err="1">
                <a:latin typeface="Times New Roman" panose="02020603050405020304" pitchFamily="18" charset="0"/>
                <a:ea typeface="Noto Serif TC ExtraBold" panose="02020200000000000000" pitchFamily="18" charset="-128"/>
                <a:cs typeface="Times New Roman" panose="02020603050405020304" pitchFamily="18" charset="0"/>
                <a:hlinkClick r:id="rId3"/>
              </a:rPr>
              <a:t>Qlzkbzau</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a:t>
            </a:r>
          </a:p>
        </p:txBody>
      </p:sp>
      <p:pic>
        <p:nvPicPr>
          <p:cNvPr id="19" name="圖片 18" descr="一張含有 文字, 字型, 螢幕擷取畫面 的圖片&#10;&#10;AI 產生的內容可能不正確。">
            <a:extLst>
              <a:ext uri="{FF2B5EF4-FFF2-40B4-BE49-F238E27FC236}">
                <a16:creationId xmlns:a16="http://schemas.microsoft.com/office/drawing/2014/main" id="{3D6C5889-FBCE-FB1D-F7DF-C04561BF90EB}"/>
              </a:ext>
            </a:extLst>
          </p:cNvPr>
          <p:cNvPicPr>
            <a:picLocks noChangeAspect="1"/>
          </p:cNvPicPr>
          <p:nvPr/>
        </p:nvPicPr>
        <p:blipFill>
          <a:blip r:embed="rId4"/>
          <a:stretch>
            <a:fillRect/>
          </a:stretch>
        </p:blipFill>
        <p:spPr>
          <a:xfrm>
            <a:off x="3679822" y="2801712"/>
            <a:ext cx="3235294" cy="1386554"/>
          </a:xfrm>
          <a:prstGeom prst="rect">
            <a:avLst/>
          </a:prstGeom>
          <a:ln>
            <a:noFill/>
          </a:ln>
          <a:effectLst>
            <a:outerShdw blurRad="292100" dist="139700" dir="2700000" algn="tl" rotWithShape="0">
              <a:srgbClr val="333333">
                <a:alpha val="65000"/>
              </a:srgbClr>
            </a:outerShdw>
          </a:effectLst>
        </p:spPr>
      </p:pic>
      <p:graphicFrame>
        <p:nvGraphicFramePr>
          <p:cNvPr id="23" name="表格 22">
            <a:extLst>
              <a:ext uri="{FF2B5EF4-FFF2-40B4-BE49-F238E27FC236}">
                <a16:creationId xmlns:a16="http://schemas.microsoft.com/office/drawing/2014/main" id="{410BF8D6-0F5B-9AFA-85D3-A190F5B4DE34}"/>
              </a:ext>
            </a:extLst>
          </p:cNvPr>
          <p:cNvGraphicFramePr>
            <a:graphicFrameLocks noGrp="1"/>
          </p:cNvGraphicFramePr>
          <p:nvPr/>
        </p:nvGraphicFramePr>
        <p:xfrm>
          <a:off x="3675116" y="4618615"/>
          <a:ext cx="3240000" cy="1404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2780573402"/>
                    </a:ext>
                  </a:extLst>
                </a:gridCol>
                <a:gridCol w="1620000">
                  <a:extLst>
                    <a:ext uri="{9D8B030D-6E8A-4147-A177-3AD203B41FA5}">
                      <a16:colId xmlns:a16="http://schemas.microsoft.com/office/drawing/2014/main" val="3122724870"/>
                    </a:ext>
                  </a:extLst>
                </a:gridCol>
              </a:tblGrid>
              <a:tr h="468000">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地區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en-US" altLang="zh-TW"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PM2.5</a:t>
                      </a:r>
                      <a:endPar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865410847"/>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台北市松山區</a:t>
                      </a:r>
                      <a:endPar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185.1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53898879"/>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台中市北區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219.1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003277395"/>
                  </a:ext>
                </a:extLst>
              </a:tr>
            </a:tbl>
          </a:graphicData>
        </a:graphic>
      </p:graphicFrame>
      <p:graphicFrame>
        <p:nvGraphicFramePr>
          <p:cNvPr id="26" name="表格 25">
            <a:extLst>
              <a:ext uri="{FF2B5EF4-FFF2-40B4-BE49-F238E27FC236}">
                <a16:creationId xmlns:a16="http://schemas.microsoft.com/office/drawing/2014/main" id="{5E79FB6B-2BB2-E306-F88A-5183B473FD2E}"/>
              </a:ext>
            </a:extLst>
          </p:cNvPr>
          <p:cNvGraphicFramePr>
            <a:graphicFrameLocks noGrp="1"/>
          </p:cNvGraphicFramePr>
          <p:nvPr/>
        </p:nvGraphicFramePr>
        <p:xfrm>
          <a:off x="7963801" y="4618615"/>
          <a:ext cx="4212000" cy="1404000"/>
        </p:xfrm>
        <a:graphic>
          <a:graphicData uri="http://schemas.openxmlformats.org/drawingml/2006/table">
            <a:tbl>
              <a:tblPr firstRow="1" bandRow="1">
                <a:tableStyleId>{5C22544A-7EE6-4342-B048-85BDC9FD1C3A}</a:tableStyleId>
              </a:tblPr>
              <a:tblGrid>
                <a:gridCol w="1404000">
                  <a:extLst>
                    <a:ext uri="{9D8B030D-6E8A-4147-A177-3AD203B41FA5}">
                      <a16:colId xmlns:a16="http://schemas.microsoft.com/office/drawing/2014/main" val="2780573402"/>
                    </a:ext>
                  </a:extLst>
                </a:gridCol>
                <a:gridCol w="1404000">
                  <a:extLst>
                    <a:ext uri="{9D8B030D-6E8A-4147-A177-3AD203B41FA5}">
                      <a16:colId xmlns:a16="http://schemas.microsoft.com/office/drawing/2014/main" val="3903420601"/>
                    </a:ext>
                  </a:extLst>
                </a:gridCol>
                <a:gridCol w="1404000">
                  <a:extLst>
                    <a:ext uri="{9D8B030D-6E8A-4147-A177-3AD203B41FA5}">
                      <a16:colId xmlns:a16="http://schemas.microsoft.com/office/drawing/2014/main" val="3122724870"/>
                    </a:ext>
                  </a:extLst>
                </a:gridCol>
              </a:tblGrid>
              <a:tr h="468000">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地區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看診人數</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en-US" altLang="zh-TW"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PM2.5</a:t>
                      </a:r>
                      <a:endPar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865410847"/>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台北市松山區</a:t>
                      </a:r>
                      <a:endPar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48</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185.1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53898879"/>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台中市北區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50</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219.1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003277395"/>
                  </a:ext>
                </a:extLst>
              </a:tr>
            </a:tbl>
          </a:graphicData>
        </a:graphic>
      </p:graphicFrame>
      <p:sp>
        <p:nvSpPr>
          <p:cNvPr id="27" name="向右箭號 26">
            <a:extLst>
              <a:ext uri="{FF2B5EF4-FFF2-40B4-BE49-F238E27FC236}">
                <a16:creationId xmlns:a16="http://schemas.microsoft.com/office/drawing/2014/main" id="{4E67ACF5-51C3-83BA-AB62-C1529BA82870}"/>
              </a:ext>
            </a:extLst>
          </p:cNvPr>
          <p:cNvSpPr/>
          <p:nvPr/>
        </p:nvSpPr>
        <p:spPr>
          <a:xfrm>
            <a:off x="7125588" y="4118766"/>
            <a:ext cx="720000" cy="432000"/>
          </a:xfrm>
          <a:prstGeom prst="rightArrow">
            <a:avLst/>
          </a:prstGeom>
          <a:solidFill>
            <a:schemeClr val="accent4">
              <a:lumMod val="60000"/>
              <a:lumOff val="4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29" name="群組 28">
            <a:extLst>
              <a:ext uri="{FF2B5EF4-FFF2-40B4-BE49-F238E27FC236}">
                <a16:creationId xmlns:a16="http://schemas.microsoft.com/office/drawing/2014/main" id="{DFC30086-46E1-FC2F-77BC-2ADB108C337E}"/>
              </a:ext>
            </a:extLst>
          </p:cNvPr>
          <p:cNvGrpSpPr/>
          <p:nvPr/>
        </p:nvGrpSpPr>
        <p:grpSpPr>
          <a:xfrm>
            <a:off x="8308271" y="2629067"/>
            <a:ext cx="2708706" cy="1468527"/>
            <a:chOff x="8308271" y="2223951"/>
            <a:chExt cx="2708706" cy="1468527"/>
          </a:xfrm>
        </p:grpSpPr>
        <p:grpSp>
          <p:nvGrpSpPr>
            <p:cNvPr id="25" name="群組 24">
              <a:extLst>
                <a:ext uri="{FF2B5EF4-FFF2-40B4-BE49-F238E27FC236}">
                  <a16:creationId xmlns:a16="http://schemas.microsoft.com/office/drawing/2014/main" id="{F488E9E6-C9BE-EB06-0D0E-B2AFA57133C3}"/>
                </a:ext>
              </a:extLst>
            </p:cNvPr>
            <p:cNvGrpSpPr/>
            <p:nvPr/>
          </p:nvGrpSpPr>
          <p:grpSpPr>
            <a:xfrm>
              <a:off x="9122624" y="2287790"/>
              <a:ext cx="1894353" cy="1404688"/>
              <a:chOff x="9699986" y="2046712"/>
              <a:chExt cx="1894353" cy="1404688"/>
            </a:xfrm>
          </p:grpSpPr>
          <p:pic>
            <p:nvPicPr>
              <p:cNvPr id="11" name="圖片 10">
                <a:extLst>
                  <a:ext uri="{FF2B5EF4-FFF2-40B4-BE49-F238E27FC236}">
                    <a16:creationId xmlns:a16="http://schemas.microsoft.com/office/drawing/2014/main" id="{79F627AA-BFEF-A2B7-AD4E-D1292BEA1DA3}"/>
                  </a:ext>
                </a:extLst>
              </p:cNvPr>
              <p:cNvPicPr>
                <a:picLocks noChangeAspect="1"/>
              </p:cNvPicPr>
              <p:nvPr/>
            </p:nvPicPr>
            <p:blipFill>
              <a:blip r:embed="rId5"/>
              <a:stretch>
                <a:fillRect/>
              </a:stretch>
            </p:blipFill>
            <p:spPr>
              <a:xfrm>
                <a:off x="9699986" y="2371400"/>
                <a:ext cx="1080000" cy="1080000"/>
              </a:xfrm>
              <a:prstGeom prst="rect">
                <a:avLst/>
              </a:prstGeom>
            </p:spPr>
          </p:pic>
          <p:pic>
            <p:nvPicPr>
              <p:cNvPr id="24" name="圖片 23">
                <a:extLst>
                  <a:ext uri="{FF2B5EF4-FFF2-40B4-BE49-F238E27FC236}">
                    <a16:creationId xmlns:a16="http://schemas.microsoft.com/office/drawing/2014/main" id="{2A4A781D-BFD0-081C-DE9D-7EEA1D2ED996}"/>
                  </a:ext>
                </a:extLst>
              </p:cNvPr>
              <p:cNvPicPr>
                <a:picLocks noChangeAspect="1"/>
              </p:cNvPicPr>
              <p:nvPr/>
            </p:nvPicPr>
            <p:blipFill>
              <a:blip r:embed="rId6"/>
              <a:stretch>
                <a:fillRect/>
              </a:stretch>
            </p:blipFill>
            <p:spPr>
              <a:xfrm>
                <a:off x="10637177" y="2046712"/>
                <a:ext cx="957162" cy="957162"/>
              </a:xfrm>
              <a:prstGeom prst="rect">
                <a:avLst/>
              </a:prstGeom>
            </p:spPr>
          </p:pic>
        </p:grpSp>
        <p:pic>
          <p:nvPicPr>
            <p:cNvPr id="28" name="圖片 27">
              <a:extLst>
                <a:ext uri="{FF2B5EF4-FFF2-40B4-BE49-F238E27FC236}">
                  <a16:creationId xmlns:a16="http://schemas.microsoft.com/office/drawing/2014/main" id="{EB732ED9-4BC6-3C9F-F55F-852DCE410699}"/>
                </a:ext>
              </a:extLst>
            </p:cNvPr>
            <p:cNvPicPr>
              <a:picLocks noChangeAspect="1"/>
            </p:cNvPicPr>
            <p:nvPr/>
          </p:nvPicPr>
          <p:blipFill>
            <a:blip r:embed="rId7"/>
            <a:stretch>
              <a:fillRect/>
            </a:stretch>
          </p:blipFill>
          <p:spPr>
            <a:xfrm>
              <a:off x="8308271" y="2223951"/>
              <a:ext cx="937191" cy="937191"/>
            </a:xfrm>
            <a:prstGeom prst="rect">
              <a:avLst/>
            </a:prstGeom>
          </p:spPr>
        </p:pic>
      </p:grpSp>
      <p:sp>
        <p:nvSpPr>
          <p:cNvPr id="7" name="矩形 6">
            <a:extLst>
              <a:ext uri="{FF2B5EF4-FFF2-40B4-BE49-F238E27FC236}">
                <a16:creationId xmlns:a16="http://schemas.microsoft.com/office/drawing/2014/main" id="{C478AC30-91B9-BB82-552D-0F38F22B63C9}"/>
              </a:ext>
            </a:extLst>
          </p:cNvPr>
          <p:cNvSpPr/>
          <p:nvPr/>
        </p:nvSpPr>
        <p:spPr>
          <a:xfrm>
            <a:off x="0" y="1284791"/>
            <a:ext cx="12175801" cy="4919241"/>
          </a:xfrm>
          <a:prstGeom prst="rect">
            <a:avLst/>
          </a:prstGeom>
          <a:solidFill>
            <a:schemeClr val="bg1">
              <a:lumMod val="95000"/>
              <a:alpha val="8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48E51C38-C397-DBDB-51FF-B311E833BCD4}"/>
              </a:ext>
            </a:extLst>
          </p:cNvPr>
          <p:cNvSpPr txBox="1"/>
          <p:nvPr/>
        </p:nvSpPr>
        <p:spPr>
          <a:xfrm>
            <a:off x="3611752" y="1430807"/>
            <a:ext cx="3371436" cy="873572"/>
          </a:xfrm>
          <a:prstGeom prst="rect">
            <a:avLst/>
          </a:prstGeom>
          <a:noFill/>
        </p:spPr>
        <p:txBody>
          <a:bodyPr wrap="none" rtlCol="0">
            <a:spAutoFit/>
          </a:bodyPr>
          <a:lstStyle/>
          <a:p>
            <a:pPr algn="ct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鄉鎮市區界線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(TWD97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經緯度</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p>
          <a:p>
            <a:pPr algn="ctr">
              <a:lnSpc>
                <a:spcPct val="150000"/>
              </a:lnSpc>
            </a:pP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包含 </a:t>
            </a: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368 </a:t>
            </a:r>
            <a:r>
              <a:rPr lang="zh-TW" altLang="en-US"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個鄉鎮市區</a:t>
            </a: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a:t>
            </a:r>
          </a:p>
        </p:txBody>
      </p:sp>
      <p:sp>
        <p:nvSpPr>
          <p:cNvPr id="21" name="文字方塊 20">
            <a:extLst>
              <a:ext uri="{FF2B5EF4-FFF2-40B4-BE49-F238E27FC236}">
                <a16:creationId xmlns:a16="http://schemas.microsoft.com/office/drawing/2014/main" id="{46FA2F9F-1278-C6DE-F972-C19979424CD4}"/>
              </a:ext>
            </a:extLst>
          </p:cNvPr>
          <p:cNvSpPr txBox="1"/>
          <p:nvPr/>
        </p:nvSpPr>
        <p:spPr>
          <a:xfrm>
            <a:off x="8454600" y="1430807"/>
            <a:ext cx="2416046" cy="874407"/>
          </a:xfrm>
          <a:prstGeom prst="rect">
            <a:avLst/>
          </a:prstGeom>
          <a:noFill/>
        </p:spPr>
        <p:txBody>
          <a:bodyPr wrap="none" rtlCol="0">
            <a:spAutoFit/>
          </a:bodyPr>
          <a:lstStyle/>
          <a:p>
            <a:pPr algn="ct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健保資料</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2025-04-02 </a:t>
            </a:r>
          </a:p>
          <a:p>
            <a:pPr algn="ctr">
              <a:lnSpc>
                <a:spcPct val="150000"/>
              </a:lnSpc>
            </a:pP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包含 </a:t>
            </a: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355 </a:t>
            </a:r>
            <a:r>
              <a:rPr lang="zh-TW" altLang="en-US"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個鄉鎮市區</a:t>
            </a:r>
            <a:r>
              <a:rPr lang="en-US" altLang="zh-TW" b="1" dirty="0">
                <a:solidFill>
                  <a:srgbClr val="FF0000"/>
                </a:solidFill>
                <a:latin typeface="Times New Roman" panose="02020603050405020304" pitchFamily="18" charset="0"/>
                <a:ea typeface="Noto Serif TC ExtraBold" panose="02020200000000000000" pitchFamily="18" charset="-128"/>
                <a:cs typeface="Times New Roman" panose="02020603050405020304" pitchFamily="18" charset="0"/>
              </a:rPr>
              <a:t>)</a:t>
            </a:r>
          </a:p>
        </p:txBody>
      </p:sp>
      <p:sp>
        <p:nvSpPr>
          <p:cNvPr id="3" name="圓角矩形 2">
            <a:extLst>
              <a:ext uri="{FF2B5EF4-FFF2-40B4-BE49-F238E27FC236}">
                <a16:creationId xmlns:a16="http://schemas.microsoft.com/office/drawing/2014/main" id="{123CA823-62A2-58DD-28C7-40DD68655D28}"/>
              </a:ext>
            </a:extLst>
          </p:cNvPr>
          <p:cNvSpPr/>
          <p:nvPr/>
        </p:nvSpPr>
        <p:spPr>
          <a:xfrm>
            <a:off x="3970116" y="1921397"/>
            <a:ext cx="2685327" cy="38298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圓角矩形 3">
            <a:extLst>
              <a:ext uri="{FF2B5EF4-FFF2-40B4-BE49-F238E27FC236}">
                <a16:creationId xmlns:a16="http://schemas.microsoft.com/office/drawing/2014/main" id="{78EDB90C-60F6-8A22-FFA0-47E54CC32156}"/>
              </a:ext>
            </a:extLst>
          </p:cNvPr>
          <p:cNvSpPr/>
          <p:nvPr/>
        </p:nvSpPr>
        <p:spPr>
          <a:xfrm>
            <a:off x="8308271" y="1924170"/>
            <a:ext cx="2685327" cy="38298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矩形 11">
            <a:extLst>
              <a:ext uri="{FF2B5EF4-FFF2-40B4-BE49-F238E27FC236}">
                <a16:creationId xmlns:a16="http://schemas.microsoft.com/office/drawing/2014/main" id="{7308A7D1-71E7-690F-3624-8AC5DA5E8D9B}"/>
              </a:ext>
            </a:extLst>
          </p:cNvPr>
          <p:cNvSpPr/>
          <p:nvPr/>
        </p:nvSpPr>
        <p:spPr>
          <a:xfrm>
            <a:off x="241091" y="1389012"/>
            <a:ext cx="3042916" cy="957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sz="2400" b="1" dirty="0">
                <a:solidFill>
                  <a:schemeClr val="bg2">
                    <a:lumMod val="25000"/>
                  </a:schemeClr>
                </a:solidFill>
                <a:latin typeface="Noto Serif TC ExtraBold" panose="02020200000000000000" pitchFamily="18" charset="-128"/>
                <a:ea typeface="Noto Serif TC ExtraBold" panose="02020200000000000000" pitchFamily="18" charset="-128"/>
              </a:rPr>
              <a:t>統一地名格式</a:t>
            </a:r>
          </a:p>
        </p:txBody>
      </p:sp>
      <p:grpSp>
        <p:nvGrpSpPr>
          <p:cNvPr id="30" name="群組 29">
            <a:extLst>
              <a:ext uri="{FF2B5EF4-FFF2-40B4-BE49-F238E27FC236}">
                <a16:creationId xmlns:a16="http://schemas.microsoft.com/office/drawing/2014/main" id="{EE26EB74-1DAC-18D8-B8C8-A411A2563792}"/>
              </a:ext>
            </a:extLst>
          </p:cNvPr>
          <p:cNvGrpSpPr/>
          <p:nvPr/>
        </p:nvGrpSpPr>
        <p:grpSpPr>
          <a:xfrm>
            <a:off x="4111829" y="2689643"/>
            <a:ext cx="6765398" cy="2377099"/>
            <a:chOff x="4228200" y="2407153"/>
            <a:chExt cx="6765398" cy="2377099"/>
          </a:xfrm>
        </p:grpSpPr>
        <p:sp>
          <p:nvSpPr>
            <p:cNvPr id="13" name="矩形 12">
              <a:extLst>
                <a:ext uri="{FF2B5EF4-FFF2-40B4-BE49-F238E27FC236}">
                  <a16:creationId xmlns:a16="http://schemas.microsoft.com/office/drawing/2014/main" id="{8053CEAD-4B52-BEF6-D340-27878542F6BA}"/>
                </a:ext>
              </a:extLst>
            </p:cNvPr>
            <p:cNvSpPr/>
            <p:nvPr/>
          </p:nvSpPr>
          <p:spPr>
            <a:xfrm>
              <a:off x="4228200" y="2761171"/>
              <a:ext cx="6765398" cy="2023081"/>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8F92B1C5-6DE2-0533-6E33-0CC47BA17C62}"/>
                    </a:ext>
                  </a:extLst>
                </p:cNvPr>
                <p:cNvSpPr txBox="1"/>
                <p:nvPr/>
              </p:nvSpPr>
              <p:spPr>
                <a:xfrm>
                  <a:off x="4608677" y="2891426"/>
                  <a:ext cx="2018501" cy="1892826"/>
                </a:xfrm>
                <a:prstGeom prst="rect">
                  <a:avLst/>
                </a:prstGeom>
                <a:noFill/>
              </p:spPr>
              <p:txBody>
                <a:bodyPr wrap="none" rtlCol="0">
                  <a:spAutoFit/>
                </a:bodyPr>
                <a:lstStyle/>
                <a:p>
                  <a:pPr>
                    <a:lnSpc>
                      <a:spcPct val="150000"/>
                    </a:lnSpc>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頭份市</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頭份鎮</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nSpc>
                      <a:spcPct val="150000"/>
                    </a:lnSpc>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員林市</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員林鎮</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nSpc>
                      <a:spcPct val="150000"/>
                    </a:lnSpc>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莿桐鄉</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荊桐鄉</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mc:Choice>
          <mc:Fallback xmlns="">
            <p:sp>
              <p:nvSpPr>
                <p:cNvPr id="15" name="文字方塊 14">
                  <a:extLst>
                    <a:ext uri="{FF2B5EF4-FFF2-40B4-BE49-F238E27FC236}">
                      <a16:creationId xmlns:a16="http://schemas.microsoft.com/office/drawing/2014/main" id="{8F92B1C5-6DE2-0533-6E33-0CC47BA17C62}"/>
                    </a:ext>
                  </a:extLst>
                </p:cNvPr>
                <p:cNvSpPr txBox="1">
                  <a:spLocks noRot="1" noChangeAspect="1" noMove="1" noResize="1" noEditPoints="1" noAdjustHandles="1" noChangeArrowheads="1" noChangeShapeType="1" noTextEdit="1"/>
                </p:cNvSpPr>
                <p:nvPr/>
              </p:nvSpPr>
              <p:spPr>
                <a:xfrm>
                  <a:off x="4608677" y="2891426"/>
                  <a:ext cx="2018501" cy="1892826"/>
                </a:xfrm>
                <a:prstGeom prst="rect">
                  <a:avLst/>
                </a:prstGeom>
                <a:blipFill>
                  <a:blip r:embed="rId8"/>
                  <a:stretch>
                    <a:fillRect l="-2500" r="-4375" b="-402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FDD3A74B-57ED-2885-08BE-4AF62608F05B}"/>
                    </a:ext>
                  </a:extLst>
                </p:cNvPr>
                <p:cNvSpPr txBox="1"/>
                <p:nvPr/>
              </p:nvSpPr>
              <p:spPr>
                <a:xfrm>
                  <a:off x="7246578" y="2891426"/>
                  <a:ext cx="3416320" cy="1892826"/>
                </a:xfrm>
                <a:prstGeom prst="rect">
                  <a:avLst/>
                </a:prstGeom>
                <a:noFill/>
              </p:spPr>
              <p:txBody>
                <a:bodyPr wrap="none" rtlCol="0">
                  <a:spAutoFit/>
                </a:bodyPr>
                <a:lstStyle/>
                <a:p>
                  <a:pPr>
                    <a:lnSpc>
                      <a:spcPct val="150000"/>
                    </a:lnSpc>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桃園市中壢區</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桃園縣中壢市</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nSpc>
                      <a:spcPct val="150000"/>
                    </a:lnSpc>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桃園市八德區</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桃園縣八德市</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endPar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nSpc>
                      <a:spcPct val="150000"/>
                    </a:lnSpc>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桃園市大園區</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桃園縣大園鄉</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endPar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Noto Serif TC ExtraBold" panose="02020200000000000000" pitchFamily="18" charset="-128"/>
                            <a:cs typeface="Times New Roman" panose="02020603050405020304" pitchFamily="18" charset="0"/>
                          </a:rPr>
                          <m:t> </m:t>
                        </m:r>
                        <m:r>
                          <a:rPr lang="en-US" altLang="zh-TW" sz="2400" b="0" i="1" smtClean="0">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zh-TW" altLang="en-US"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FDD3A74B-57ED-2885-08BE-4AF62608F05B}"/>
                    </a:ext>
                  </a:extLst>
                </p:cNvPr>
                <p:cNvSpPr txBox="1">
                  <a:spLocks noRot="1" noChangeAspect="1" noMove="1" noResize="1" noEditPoints="1" noAdjustHandles="1" noChangeArrowheads="1" noChangeShapeType="1" noTextEdit="1"/>
                </p:cNvSpPr>
                <p:nvPr/>
              </p:nvSpPr>
              <p:spPr>
                <a:xfrm>
                  <a:off x="7246578" y="2891426"/>
                  <a:ext cx="3416320" cy="1892826"/>
                </a:xfrm>
                <a:prstGeom prst="rect">
                  <a:avLst/>
                </a:prstGeom>
                <a:blipFill>
                  <a:blip r:embed="rId9"/>
                  <a:stretch>
                    <a:fillRect l="-1481" r="-2222" b="-4027"/>
                  </a:stretch>
                </a:blipFill>
              </p:spPr>
              <p:txBody>
                <a:bodyPr/>
                <a:lstStyle/>
                <a:p>
                  <a:r>
                    <a:rPr lang="zh-TW" altLang="en-US">
                      <a:noFill/>
                    </a:rPr>
                    <a:t> </a:t>
                  </a:r>
                </a:p>
              </p:txBody>
            </p:sp>
          </mc:Fallback>
        </mc:AlternateContent>
        <p:sp>
          <p:nvSpPr>
            <p:cNvPr id="22" name="圓角矩形 21">
              <a:extLst>
                <a:ext uri="{FF2B5EF4-FFF2-40B4-BE49-F238E27FC236}">
                  <a16:creationId xmlns:a16="http://schemas.microsoft.com/office/drawing/2014/main" id="{6CB94B00-14FB-4E27-BEF4-CCB15872C6A8}"/>
                </a:ext>
              </a:extLst>
            </p:cNvPr>
            <p:cNvSpPr/>
            <p:nvPr/>
          </p:nvSpPr>
          <p:spPr>
            <a:xfrm>
              <a:off x="6369570" y="2407153"/>
              <a:ext cx="2484248" cy="516407"/>
            </a:xfrm>
            <a:prstGeom prst="roundRect">
              <a:avLst>
                <a:gd name="adj" fmla="val 50000"/>
              </a:avLst>
            </a:prstGeom>
            <a:solidFill>
              <a:schemeClr val="accent4">
                <a:lumMod val="40000"/>
                <a:lumOff val="60000"/>
              </a:schemeClr>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約</a:t>
              </a:r>
              <a:r>
                <a:rPr kumimoji="1" lang="en-US" altLang="zh-TW" b="1" dirty="0">
                  <a:solidFill>
                    <a:schemeClr val="bg2">
                      <a:lumMod val="25000"/>
                    </a:schemeClr>
                  </a:solidFill>
                  <a:latin typeface="Noto Serif TC ExtraBold" panose="02020200000000000000" pitchFamily="18" charset="-128"/>
                  <a:ea typeface="Noto Serif TC ExtraBold" panose="02020200000000000000" pitchFamily="18" charset="-128"/>
                </a:rPr>
                <a:t> 30 </a:t>
              </a:r>
              <a:r>
                <a:rPr kumimoji="1" lang="zh-TW" altLang="en-US" b="1" dirty="0">
                  <a:solidFill>
                    <a:schemeClr val="bg2">
                      <a:lumMod val="25000"/>
                    </a:schemeClr>
                  </a:solidFill>
                  <a:latin typeface="Noto Serif TC ExtraBold" panose="02020200000000000000" pitchFamily="18" charset="-128"/>
                  <a:ea typeface="Noto Serif TC ExtraBold" panose="02020200000000000000" pitchFamily="18" charset="-128"/>
                </a:rPr>
                <a:t>個鄉鎮市區</a:t>
              </a:r>
            </a:p>
          </p:txBody>
        </p:sp>
      </p:grpSp>
      <p:sp>
        <p:nvSpPr>
          <p:cNvPr id="6" name="圓角矩形 5">
            <a:extLst>
              <a:ext uri="{FF2B5EF4-FFF2-40B4-BE49-F238E27FC236}">
                <a16:creationId xmlns:a16="http://schemas.microsoft.com/office/drawing/2014/main" id="{55A57CA0-1A05-B4F5-28DB-0541F8A2D29F}"/>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506A2A1D-35DB-22EE-ED72-B0CBBCDD67EA}"/>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43" name="圖片 42" descr="一張含有 圖形, 字型, 圓形, 藝術 的圖片&#10;&#10;AI 產生的內容可能不正確。">
            <a:extLst>
              <a:ext uri="{FF2B5EF4-FFF2-40B4-BE49-F238E27FC236}">
                <a16:creationId xmlns:a16="http://schemas.microsoft.com/office/drawing/2014/main" id="{3BC444A6-970A-AB05-15F5-D42E2F876F24}"/>
              </a:ext>
            </a:extLst>
          </p:cNvPr>
          <p:cNvPicPr>
            <a:picLocks noChangeAspect="1"/>
          </p:cNvPicPr>
          <p:nvPr/>
        </p:nvPicPr>
        <p:blipFill>
          <a:blip r:embed="rId10"/>
          <a:stretch>
            <a:fillRect/>
          </a:stretch>
        </p:blipFill>
        <p:spPr>
          <a:xfrm>
            <a:off x="11307662" y="21629"/>
            <a:ext cx="540000" cy="540000"/>
          </a:xfrm>
          <a:prstGeom prst="rect">
            <a:avLst/>
          </a:prstGeom>
        </p:spPr>
      </p:pic>
      <p:pic>
        <p:nvPicPr>
          <p:cNvPr id="44" name="圖片 43" descr="一張含有 圖形, 字型, 圓形, 藝術 的圖片&#10;&#10;AI 產生的內容可能不正確。">
            <a:extLst>
              <a:ext uri="{FF2B5EF4-FFF2-40B4-BE49-F238E27FC236}">
                <a16:creationId xmlns:a16="http://schemas.microsoft.com/office/drawing/2014/main" id="{B8DD14D2-CD40-BC2F-9DD2-E06C4EB1EAC4}"/>
              </a:ext>
            </a:extLst>
          </p:cNvPr>
          <p:cNvPicPr>
            <a:picLocks noChangeAspect="1"/>
          </p:cNvPicPr>
          <p:nvPr/>
        </p:nvPicPr>
        <p:blipFill>
          <a:blip r:embed="rId10"/>
          <a:stretch>
            <a:fillRect/>
          </a:stretch>
        </p:blipFill>
        <p:spPr>
          <a:xfrm>
            <a:off x="10797321" y="258164"/>
            <a:ext cx="540000" cy="540000"/>
          </a:xfrm>
          <a:prstGeom prst="rect">
            <a:avLst/>
          </a:prstGeom>
        </p:spPr>
      </p:pic>
      <p:pic>
        <p:nvPicPr>
          <p:cNvPr id="45" name="圖片 44" descr="一張含有 字型, 符號, 圖形, 美工圖案 的圖片&#10;&#10;AI 產生的內容可能不正確。">
            <a:extLst>
              <a:ext uri="{FF2B5EF4-FFF2-40B4-BE49-F238E27FC236}">
                <a16:creationId xmlns:a16="http://schemas.microsoft.com/office/drawing/2014/main" id="{3D1426C9-4CA7-26B6-3421-E3D0414DD0E4}"/>
              </a:ext>
            </a:extLst>
          </p:cNvPr>
          <p:cNvPicPr>
            <a:picLocks noChangeAspect="1"/>
          </p:cNvPicPr>
          <p:nvPr/>
        </p:nvPicPr>
        <p:blipFill>
          <a:blip r:embed="rId11"/>
          <a:stretch>
            <a:fillRect/>
          </a:stretch>
        </p:blipFill>
        <p:spPr>
          <a:xfrm>
            <a:off x="338044" y="78164"/>
            <a:ext cx="720000" cy="720000"/>
          </a:xfrm>
          <a:prstGeom prst="rect">
            <a:avLst/>
          </a:prstGeom>
        </p:spPr>
      </p:pic>
      <p:pic>
        <p:nvPicPr>
          <p:cNvPr id="46" name="圖片 45" descr="一張含有 圖形, 字型, 圓形, 藝術 的圖片&#10;&#10;AI 產生的內容可能不正確。">
            <a:extLst>
              <a:ext uri="{FF2B5EF4-FFF2-40B4-BE49-F238E27FC236}">
                <a16:creationId xmlns:a16="http://schemas.microsoft.com/office/drawing/2014/main" id="{CBB879E5-A700-86EF-1694-17913424E902}"/>
              </a:ext>
            </a:extLst>
          </p:cNvPr>
          <p:cNvPicPr>
            <a:picLocks noChangeAspect="1"/>
          </p:cNvPicPr>
          <p:nvPr/>
        </p:nvPicPr>
        <p:blipFill>
          <a:blip r:embed="rId10"/>
          <a:stretch>
            <a:fillRect/>
          </a:stretch>
        </p:blipFill>
        <p:spPr>
          <a:xfrm>
            <a:off x="11667662" y="513117"/>
            <a:ext cx="360000" cy="360000"/>
          </a:xfrm>
          <a:prstGeom prst="rect">
            <a:avLst/>
          </a:prstGeom>
        </p:spPr>
      </p:pic>
      <p:sp>
        <p:nvSpPr>
          <p:cNvPr id="47" name="投影片編號版面配置區 46">
            <a:extLst>
              <a:ext uri="{FF2B5EF4-FFF2-40B4-BE49-F238E27FC236}">
                <a16:creationId xmlns:a16="http://schemas.microsoft.com/office/drawing/2014/main" id="{D3200B9E-2268-FADE-0141-85C14B5E20C2}"/>
              </a:ext>
            </a:extLst>
          </p:cNvPr>
          <p:cNvSpPr>
            <a:spLocks noGrp="1"/>
          </p:cNvSpPr>
          <p:nvPr>
            <p:ph type="sldNum" sz="quarter" idx="12"/>
          </p:nvPr>
        </p:nvSpPr>
        <p:spPr/>
        <p:txBody>
          <a:bodyPr/>
          <a:lstStyle/>
          <a:p>
            <a:fld id="{B2EE65BD-2A04-9A47-8DB5-951B4720CA03}" type="slidenum">
              <a:rPr kumimoji="1" lang="zh-TW" altLang="en-US" smtClean="0"/>
              <a:t>8</a:t>
            </a:fld>
            <a:endParaRPr kumimoji="1" lang="zh-TW" altLang="en-US"/>
          </a:p>
        </p:txBody>
      </p:sp>
      <p:grpSp>
        <p:nvGrpSpPr>
          <p:cNvPr id="48" name="群組 47">
            <a:extLst>
              <a:ext uri="{FF2B5EF4-FFF2-40B4-BE49-F238E27FC236}">
                <a16:creationId xmlns:a16="http://schemas.microsoft.com/office/drawing/2014/main" id="{CFB66868-7887-48C3-9D63-8415D50D07C8}"/>
              </a:ext>
            </a:extLst>
          </p:cNvPr>
          <p:cNvGrpSpPr/>
          <p:nvPr/>
        </p:nvGrpSpPr>
        <p:grpSpPr>
          <a:xfrm>
            <a:off x="5190554" y="169446"/>
            <a:ext cx="1620000" cy="540000"/>
            <a:chOff x="1445621" y="191648"/>
            <a:chExt cx="1620000" cy="540000"/>
          </a:xfrm>
          <a:noFill/>
        </p:grpSpPr>
        <p:sp>
          <p:nvSpPr>
            <p:cNvPr id="49" name="圓角矩形 17">
              <a:extLst>
                <a:ext uri="{FF2B5EF4-FFF2-40B4-BE49-F238E27FC236}">
                  <a16:creationId xmlns:a16="http://schemas.microsoft.com/office/drawing/2014/main" id="{BFD0D0BD-F064-41EB-829A-69B618A4BEAD}"/>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50" name="文字方塊 49">
              <a:extLst>
                <a:ext uri="{FF2B5EF4-FFF2-40B4-BE49-F238E27FC236}">
                  <a16:creationId xmlns:a16="http://schemas.microsoft.com/office/drawing/2014/main" id="{7450EBB2-2B70-471B-968B-1EC414F87C9E}"/>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51" name="群組 50">
            <a:extLst>
              <a:ext uri="{FF2B5EF4-FFF2-40B4-BE49-F238E27FC236}">
                <a16:creationId xmlns:a16="http://schemas.microsoft.com/office/drawing/2014/main" id="{B3B52AB5-552E-4288-BFF4-26D5B230491C}"/>
              </a:ext>
            </a:extLst>
          </p:cNvPr>
          <p:cNvGrpSpPr/>
          <p:nvPr/>
        </p:nvGrpSpPr>
        <p:grpSpPr>
          <a:xfrm>
            <a:off x="7087787" y="169446"/>
            <a:ext cx="1620000" cy="540000"/>
            <a:chOff x="1445621" y="191648"/>
            <a:chExt cx="1620000" cy="540000"/>
          </a:xfrm>
          <a:noFill/>
        </p:grpSpPr>
        <p:sp>
          <p:nvSpPr>
            <p:cNvPr id="52" name="圓角矩形 20">
              <a:extLst>
                <a:ext uri="{FF2B5EF4-FFF2-40B4-BE49-F238E27FC236}">
                  <a16:creationId xmlns:a16="http://schemas.microsoft.com/office/drawing/2014/main" id="{A5ABD592-A0F0-42FA-B087-7F2F59EA0631}"/>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53" name="文字方塊 52">
              <a:extLst>
                <a:ext uri="{FF2B5EF4-FFF2-40B4-BE49-F238E27FC236}">
                  <a16:creationId xmlns:a16="http://schemas.microsoft.com/office/drawing/2014/main" id="{99979C56-6D69-4C5C-9EFB-61BA8E15A251}"/>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grpSp>
        <p:nvGrpSpPr>
          <p:cNvPr id="54" name="群組 53">
            <a:extLst>
              <a:ext uri="{FF2B5EF4-FFF2-40B4-BE49-F238E27FC236}">
                <a16:creationId xmlns:a16="http://schemas.microsoft.com/office/drawing/2014/main" id="{42597478-EF5C-46F7-85D7-1886FFDCF756}"/>
              </a:ext>
            </a:extLst>
          </p:cNvPr>
          <p:cNvGrpSpPr/>
          <p:nvPr/>
        </p:nvGrpSpPr>
        <p:grpSpPr>
          <a:xfrm>
            <a:off x="1396088" y="168164"/>
            <a:ext cx="1620000" cy="540000"/>
            <a:chOff x="1445621" y="191648"/>
            <a:chExt cx="1620000" cy="540000"/>
          </a:xfrm>
          <a:solidFill>
            <a:schemeClr val="accent4"/>
          </a:solidFill>
        </p:grpSpPr>
        <p:sp>
          <p:nvSpPr>
            <p:cNvPr id="55" name="圓角矩形 11">
              <a:extLst>
                <a:ext uri="{FF2B5EF4-FFF2-40B4-BE49-F238E27FC236}">
                  <a16:creationId xmlns:a16="http://schemas.microsoft.com/office/drawing/2014/main" id="{B820FC05-B26F-46BC-BE67-EB7C40217716}"/>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56" name="文字方塊 55">
              <a:extLst>
                <a:ext uri="{FF2B5EF4-FFF2-40B4-BE49-F238E27FC236}">
                  <a16:creationId xmlns:a16="http://schemas.microsoft.com/office/drawing/2014/main" id="{E6CDAE63-252A-4DCA-AA31-BACC0738722C}"/>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57" name="群組 56">
            <a:extLst>
              <a:ext uri="{FF2B5EF4-FFF2-40B4-BE49-F238E27FC236}">
                <a16:creationId xmlns:a16="http://schemas.microsoft.com/office/drawing/2014/main" id="{4FB9582B-A894-41E5-AA54-9B3014C8E18E}"/>
              </a:ext>
            </a:extLst>
          </p:cNvPr>
          <p:cNvGrpSpPr/>
          <p:nvPr/>
        </p:nvGrpSpPr>
        <p:grpSpPr>
          <a:xfrm>
            <a:off x="3293321" y="169446"/>
            <a:ext cx="1620000" cy="540000"/>
            <a:chOff x="1445621" y="191648"/>
            <a:chExt cx="1620000" cy="540000"/>
          </a:xfrm>
          <a:noFill/>
        </p:grpSpPr>
        <p:sp>
          <p:nvSpPr>
            <p:cNvPr id="58" name="圓角矩形 14">
              <a:extLst>
                <a:ext uri="{FF2B5EF4-FFF2-40B4-BE49-F238E27FC236}">
                  <a16:creationId xmlns:a16="http://schemas.microsoft.com/office/drawing/2014/main" id="{FFCF3B0D-C0A2-4CFF-8F6A-CEC7E09F3349}"/>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字方塊 58">
              <a:extLst>
                <a:ext uri="{FF2B5EF4-FFF2-40B4-BE49-F238E27FC236}">
                  <a16:creationId xmlns:a16="http://schemas.microsoft.com/office/drawing/2014/main" id="{B2E74BD0-3F20-46BE-8677-9E1BD572C358}"/>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spTree>
    <p:extLst>
      <p:ext uri="{BB962C8B-B14F-4D97-AF65-F5344CB8AC3E}">
        <p14:creationId xmlns:p14="http://schemas.microsoft.com/office/powerpoint/2010/main" val="268733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8A4F3-7486-973C-6961-44ECA4608350}"/>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8C93FD8A-BEAB-5051-0DA0-669F6FBF42F2}"/>
              </a:ext>
            </a:extLst>
          </p:cNvPr>
          <p:cNvSpPr txBox="1"/>
          <p:nvPr/>
        </p:nvSpPr>
        <p:spPr>
          <a:xfrm>
            <a:off x="3611752" y="1430807"/>
            <a:ext cx="3371436" cy="873572"/>
          </a:xfrm>
          <a:prstGeom prst="rect">
            <a:avLst/>
          </a:prstGeom>
          <a:noFill/>
        </p:spPr>
        <p:txBody>
          <a:bodyPr wrap="none" rtlCol="0">
            <a:spAutoFit/>
          </a:bodyPr>
          <a:lstStyle/>
          <a:p>
            <a:pPr algn="ct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鄉鎮市區界線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(TWD97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經緯度</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a:t>
            </a:r>
          </a:p>
          <a:p>
            <a:pPr algn="ctr">
              <a:lnSpc>
                <a:spcPct val="150000"/>
              </a:lnSpc>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包含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368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個鄉鎮市區</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p>
        </p:txBody>
      </p:sp>
      <p:sp>
        <p:nvSpPr>
          <p:cNvPr id="8" name="文字方塊 7">
            <a:extLst>
              <a:ext uri="{FF2B5EF4-FFF2-40B4-BE49-F238E27FC236}">
                <a16:creationId xmlns:a16="http://schemas.microsoft.com/office/drawing/2014/main" id="{F32EE1C8-C4D8-C82C-B163-4D95A674645D}"/>
              </a:ext>
            </a:extLst>
          </p:cNvPr>
          <p:cNvSpPr txBox="1"/>
          <p:nvPr/>
        </p:nvSpPr>
        <p:spPr>
          <a:xfrm rot="10800000" flipV="1">
            <a:off x="389212" y="1431641"/>
            <a:ext cx="2434476" cy="873572"/>
          </a:xfrm>
          <a:prstGeom prst="rect">
            <a:avLst/>
          </a:prstGeom>
          <a:noFill/>
        </p:spPr>
        <p:txBody>
          <a:bodyPr wrap="square" rtlCol="0">
            <a:spAutoFit/>
          </a:bodyPr>
          <a:lstStyle/>
          <a:p>
            <a:pPr algn="ctr">
              <a:lnSpc>
                <a:spcPct val="150000"/>
              </a:lnSpc>
            </a:pPr>
            <a:r>
              <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反距離權重補值法</a:t>
            </a:r>
            <a:endPar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endParaRPr>
          </a:p>
          <a:p>
            <a:pPr algn="ctr">
              <a:lnSpc>
                <a:spcPct val="150000"/>
              </a:lnSpc>
            </a:pPr>
            <a:r>
              <a:rPr kumimoji="1"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(IDW)</a:t>
            </a:r>
            <a:endParaRPr kumimoji="1"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endParaRPr>
          </a:p>
        </p:txBody>
      </p:sp>
      <p:pic>
        <p:nvPicPr>
          <p:cNvPr id="9" name="圖片 8">
            <a:extLst>
              <a:ext uri="{FF2B5EF4-FFF2-40B4-BE49-F238E27FC236}">
                <a16:creationId xmlns:a16="http://schemas.microsoft.com/office/drawing/2014/main" id="{B06A6A4D-C1CA-2D92-EF08-D572798D4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24" y="2646918"/>
            <a:ext cx="2323207" cy="3375697"/>
          </a:xfrm>
          <a:prstGeom prst="rect">
            <a:avLst/>
          </a:prstGeom>
        </p:spPr>
      </p:pic>
      <p:sp>
        <p:nvSpPr>
          <p:cNvPr id="14" name="向右箭號 13">
            <a:extLst>
              <a:ext uri="{FF2B5EF4-FFF2-40B4-BE49-F238E27FC236}">
                <a16:creationId xmlns:a16="http://schemas.microsoft.com/office/drawing/2014/main" id="{9641153C-BFE8-6275-61A5-E24D5DDC8740}"/>
              </a:ext>
            </a:extLst>
          </p:cNvPr>
          <p:cNvSpPr/>
          <p:nvPr/>
        </p:nvSpPr>
        <p:spPr>
          <a:xfrm>
            <a:off x="2818847" y="4118766"/>
            <a:ext cx="720000" cy="432000"/>
          </a:xfrm>
          <a:prstGeom prst="rightArrow">
            <a:avLst/>
          </a:prstGeom>
          <a:solidFill>
            <a:schemeClr val="accent4">
              <a:lumMod val="60000"/>
              <a:lumOff val="4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16" name="文字方塊 15">
            <a:extLst>
              <a:ext uri="{FF2B5EF4-FFF2-40B4-BE49-F238E27FC236}">
                <a16:creationId xmlns:a16="http://schemas.microsoft.com/office/drawing/2014/main" id="{0BE3775C-F9C3-7CAA-7B2F-90F2BDFC8298}"/>
              </a:ext>
            </a:extLst>
          </p:cNvPr>
          <p:cNvSpPr txBox="1"/>
          <p:nvPr/>
        </p:nvSpPr>
        <p:spPr>
          <a:xfrm>
            <a:off x="5883224" y="6515967"/>
            <a:ext cx="6143028" cy="307777"/>
          </a:xfrm>
          <a:prstGeom prst="rect">
            <a:avLst/>
          </a:prstGeom>
          <a:noFill/>
        </p:spPr>
        <p:txBody>
          <a:bodyPr wrap="none" rtlCol="0">
            <a:spAutoFit/>
          </a:bodyPr>
          <a:lstStyle/>
          <a:p>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鄉鎮市區界線 </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en"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TWD97 </a:t>
            </a:r>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經緯度</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 (</a:t>
            </a:r>
            <a:r>
              <a:rPr lang="zh-TW" altLang="en-US" sz="1400" b="1" dirty="0">
                <a:latin typeface="Times New Roman" panose="02020603050405020304" pitchFamily="18" charset="0"/>
                <a:ea typeface="Noto Serif TC ExtraBold" panose="02020200000000000000" pitchFamily="18" charset="-128"/>
                <a:cs typeface="Times New Roman" panose="02020603050405020304" pitchFamily="18" charset="0"/>
              </a:rPr>
              <a:t>連結：</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hlinkClick r:id="rId3"/>
              </a:rPr>
              <a:t>https://</a:t>
            </a:r>
            <a:r>
              <a:rPr lang="en-US" altLang="zh-TW" sz="1400" b="1" dirty="0" err="1">
                <a:latin typeface="Times New Roman" panose="02020603050405020304" pitchFamily="18" charset="0"/>
                <a:ea typeface="Noto Serif TC ExtraBold" panose="02020200000000000000" pitchFamily="18" charset="-128"/>
                <a:cs typeface="Times New Roman" panose="02020603050405020304" pitchFamily="18" charset="0"/>
                <a:hlinkClick r:id="rId3"/>
              </a:rPr>
              <a:t>odportal.tw</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hlinkClick r:id="rId3"/>
              </a:rPr>
              <a:t>/dataset/</a:t>
            </a:r>
            <a:r>
              <a:rPr lang="en-US" altLang="zh-TW" sz="1400" b="1" dirty="0" err="1">
                <a:latin typeface="Times New Roman" panose="02020603050405020304" pitchFamily="18" charset="0"/>
                <a:ea typeface="Noto Serif TC ExtraBold" panose="02020200000000000000" pitchFamily="18" charset="-128"/>
                <a:cs typeface="Times New Roman" panose="02020603050405020304" pitchFamily="18" charset="0"/>
                <a:hlinkClick r:id="rId3"/>
              </a:rPr>
              <a:t>Qlzkbzau</a:t>
            </a:r>
            <a:r>
              <a:rPr lang="en-US" altLang="zh-TW" sz="1400" b="1" dirty="0">
                <a:latin typeface="Times New Roman" panose="02020603050405020304" pitchFamily="18" charset="0"/>
                <a:ea typeface="Noto Serif TC ExtraBold" panose="02020200000000000000" pitchFamily="18" charset="-128"/>
                <a:cs typeface="Times New Roman" panose="02020603050405020304" pitchFamily="18" charset="0"/>
              </a:rPr>
              <a:t>)</a:t>
            </a:r>
          </a:p>
        </p:txBody>
      </p:sp>
      <p:pic>
        <p:nvPicPr>
          <p:cNvPr id="19" name="圖片 18" descr="一張含有 文字, 字型, 螢幕擷取畫面 的圖片&#10;&#10;AI 產生的內容可能不正確。">
            <a:extLst>
              <a:ext uri="{FF2B5EF4-FFF2-40B4-BE49-F238E27FC236}">
                <a16:creationId xmlns:a16="http://schemas.microsoft.com/office/drawing/2014/main" id="{945860CB-43F2-F685-2A7E-B96F71C95140}"/>
              </a:ext>
            </a:extLst>
          </p:cNvPr>
          <p:cNvPicPr>
            <a:picLocks noChangeAspect="1"/>
          </p:cNvPicPr>
          <p:nvPr/>
        </p:nvPicPr>
        <p:blipFill>
          <a:blip r:embed="rId4"/>
          <a:stretch>
            <a:fillRect/>
          </a:stretch>
        </p:blipFill>
        <p:spPr>
          <a:xfrm>
            <a:off x="3679822" y="2801712"/>
            <a:ext cx="3235294" cy="1386554"/>
          </a:xfrm>
          <a:prstGeom prst="rect">
            <a:avLst/>
          </a:prstGeom>
          <a:ln>
            <a:noFill/>
          </a:ln>
          <a:effectLst>
            <a:outerShdw blurRad="292100" dist="139700" dir="2700000" algn="tl" rotWithShape="0">
              <a:srgbClr val="333333">
                <a:alpha val="65000"/>
              </a:srgbClr>
            </a:outerShdw>
          </a:effectLst>
        </p:spPr>
      </p:pic>
      <p:sp>
        <p:nvSpPr>
          <p:cNvPr id="21" name="文字方塊 20">
            <a:extLst>
              <a:ext uri="{FF2B5EF4-FFF2-40B4-BE49-F238E27FC236}">
                <a16:creationId xmlns:a16="http://schemas.microsoft.com/office/drawing/2014/main" id="{4631922A-1057-45F4-9CC3-65F1E768A418}"/>
              </a:ext>
            </a:extLst>
          </p:cNvPr>
          <p:cNvSpPr txBox="1"/>
          <p:nvPr/>
        </p:nvSpPr>
        <p:spPr>
          <a:xfrm>
            <a:off x="8454600" y="1430807"/>
            <a:ext cx="2416046" cy="874407"/>
          </a:xfrm>
          <a:prstGeom prst="rect">
            <a:avLst/>
          </a:prstGeom>
          <a:noFill/>
        </p:spPr>
        <p:txBody>
          <a:bodyPr wrap="none" rtlCol="0">
            <a:spAutoFit/>
          </a:bodyPr>
          <a:lstStyle/>
          <a:p>
            <a:pPr algn="ctr">
              <a:lnSpc>
                <a:spcPct val="150000"/>
              </a:lnSpc>
            </a:pP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健保資料</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 2025-04-02 </a:t>
            </a:r>
          </a:p>
          <a:p>
            <a:pPr algn="ctr">
              <a:lnSpc>
                <a:spcPct val="150000"/>
              </a:lnSpc>
            </a:pP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包含 </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355 </a:t>
            </a:r>
            <a:r>
              <a:rPr lang="zh-TW" altLang="en-US" b="1" dirty="0">
                <a:latin typeface="Times New Roman" panose="02020603050405020304" pitchFamily="18" charset="0"/>
                <a:ea typeface="Noto Serif TC ExtraBold" panose="02020200000000000000" pitchFamily="18" charset="-128"/>
                <a:cs typeface="Times New Roman" panose="02020603050405020304" pitchFamily="18" charset="0"/>
              </a:rPr>
              <a:t>個鄉鎮市區</a:t>
            </a:r>
            <a:r>
              <a:rPr lang="en-US" altLang="zh-TW" b="1" dirty="0">
                <a:latin typeface="Times New Roman" panose="02020603050405020304" pitchFamily="18" charset="0"/>
                <a:ea typeface="Noto Serif TC ExtraBold" panose="02020200000000000000" pitchFamily="18" charset="-128"/>
                <a:cs typeface="Times New Roman" panose="02020603050405020304" pitchFamily="18" charset="0"/>
              </a:rPr>
              <a:t>)</a:t>
            </a:r>
          </a:p>
        </p:txBody>
      </p:sp>
      <p:graphicFrame>
        <p:nvGraphicFramePr>
          <p:cNvPr id="23" name="表格 22">
            <a:extLst>
              <a:ext uri="{FF2B5EF4-FFF2-40B4-BE49-F238E27FC236}">
                <a16:creationId xmlns:a16="http://schemas.microsoft.com/office/drawing/2014/main" id="{DCD990AE-0790-C326-C651-82570D535216}"/>
              </a:ext>
            </a:extLst>
          </p:cNvPr>
          <p:cNvGraphicFramePr>
            <a:graphicFrameLocks noGrp="1"/>
          </p:cNvGraphicFramePr>
          <p:nvPr/>
        </p:nvGraphicFramePr>
        <p:xfrm>
          <a:off x="3675116" y="4618615"/>
          <a:ext cx="3240000" cy="140400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2780573402"/>
                    </a:ext>
                  </a:extLst>
                </a:gridCol>
                <a:gridCol w="1620000">
                  <a:extLst>
                    <a:ext uri="{9D8B030D-6E8A-4147-A177-3AD203B41FA5}">
                      <a16:colId xmlns:a16="http://schemas.microsoft.com/office/drawing/2014/main" val="3122724870"/>
                    </a:ext>
                  </a:extLst>
                </a:gridCol>
              </a:tblGrid>
              <a:tr h="468000">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地區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en-US" altLang="zh-TW"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PM2.5</a:t>
                      </a:r>
                      <a:endPar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865410847"/>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台北市松山區</a:t>
                      </a:r>
                      <a:endPar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185.1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53898879"/>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台中市北區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219.1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003277395"/>
                  </a:ext>
                </a:extLst>
              </a:tr>
            </a:tbl>
          </a:graphicData>
        </a:graphic>
      </p:graphicFrame>
      <p:graphicFrame>
        <p:nvGraphicFramePr>
          <p:cNvPr id="26" name="表格 25">
            <a:extLst>
              <a:ext uri="{FF2B5EF4-FFF2-40B4-BE49-F238E27FC236}">
                <a16:creationId xmlns:a16="http://schemas.microsoft.com/office/drawing/2014/main" id="{119E99FB-4028-2230-2D11-2C9CC44306A2}"/>
              </a:ext>
            </a:extLst>
          </p:cNvPr>
          <p:cNvGraphicFramePr>
            <a:graphicFrameLocks noGrp="1"/>
          </p:cNvGraphicFramePr>
          <p:nvPr/>
        </p:nvGraphicFramePr>
        <p:xfrm>
          <a:off x="7963801" y="4618615"/>
          <a:ext cx="4212000" cy="1404000"/>
        </p:xfrm>
        <a:graphic>
          <a:graphicData uri="http://schemas.openxmlformats.org/drawingml/2006/table">
            <a:tbl>
              <a:tblPr firstRow="1" bandRow="1">
                <a:tableStyleId>{5C22544A-7EE6-4342-B048-85BDC9FD1C3A}</a:tableStyleId>
              </a:tblPr>
              <a:tblGrid>
                <a:gridCol w="1404000">
                  <a:extLst>
                    <a:ext uri="{9D8B030D-6E8A-4147-A177-3AD203B41FA5}">
                      <a16:colId xmlns:a16="http://schemas.microsoft.com/office/drawing/2014/main" val="2780573402"/>
                    </a:ext>
                  </a:extLst>
                </a:gridCol>
                <a:gridCol w="1404000">
                  <a:extLst>
                    <a:ext uri="{9D8B030D-6E8A-4147-A177-3AD203B41FA5}">
                      <a16:colId xmlns:a16="http://schemas.microsoft.com/office/drawing/2014/main" val="3903420601"/>
                    </a:ext>
                  </a:extLst>
                </a:gridCol>
                <a:gridCol w="1404000">
                  <a:extLst>
                    <a:ext uri="{9D8B030D-6E8A-4147-A177-3AD203B41FA5}">
                      <a16:colId xmlns:a16="http://schemas.microsoft.com/office/drawing/2014/main" val="3122724870"/>
                    </a:ext>
                  </a:extLst>
                </a:gridCol>
              </a:tblGrid>
              <a:tr h="468000">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地區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看診人數</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tc>
                  <a:txBody>
                    <a:bodyPr/>
                    <a:lstStyle/>
                    <a:p>
                      <a:pPr algn="ctr"/>
                      <a:r>
                        <a:rPr lang="en-US" altLang="zh-TW"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PM2.5</a:t>
                      </a:r>
                      <a:endParaRPr lang="zh-TW" altLang="en-US"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865410847"/>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台北市松山區</a:t>
                      </a:r>
                      <a:endPar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48</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185.1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53898879"/>
                  </a:ext>
                </a:extLst>
              </a:tr>
              <a:tr h="468000">
                <a:tc>
                  <a:txBody>
                    <a:bodyPr/>
                    <a:lstStyle/>
                    <a:p>
                      <a:pPr algn="ctr"/>
                      <a:r>
                        <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台中市北區</a:t>
                      </a:r>
                    </a:p>
                  </a:txBody>
                  <a:tcPr anchor="ctr">
                    <a:lnL w="190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50</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algn="ctr"/>
                      <a:r>
                        <a:rPr lang="en-US" altLang="zh-TW"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rPr>
                        <a:t>219.1</a:t>
                      </a:r>
                      <a:endParaRPr lang="zh-TW" altLang="en-US" sz="1600" b="1" i="0" dirty="0">
                        <a:solidFill>
                          <a:schemeClr val="tx1"/>
                        </a:solidFill>
                        <a:latin typeface="Times New Roman" panose="02020603050405020304" pitchFamily="18" charset="0"/>
                        <a:ea typeface="Noto Serif TC ExtraBold" panose="02020200000000000000" pitchFamily="18" charset="-128"/>
                        <a:cs typeface="Times New Roman" panose="02020603050405020304" pitchFamily="18" charset="0"/>
                      </a:endParaRPr>
                    </a:p>
                  </a:txBody>
                  <a:tcPr anchor="ctr">
                    <a:lnL w="1270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003277395"/>
                  </a:ext>
                </a:extLst>
              </a:tr>
            </a:tbl>
          </a:graphicData>
        </a:graphic>
      </p:graphicFrame>
      <p:sp>
        <p:nvSpPr>
          <p:cNvPr id="27" name="向右箭號 26">
            <a:extLst>
              <a:ext uri="{FF2B5EF4-FFF2-40B4-BE49-F238E27FC236}">
                <a16:creationId xmlns:a16="http://schemas.microsoft.com/office/drawing/2014/main" id="{14453EB6-3AEC-0D6F-419D-14343A3A036C}"/>
              </a:ext>
            </a:extLst>
          </p:cNvPr>
          <p:cNvSpPr/>
          <p:nvPr/>
        </p:nvSpPr>
        <p:spPr>
          <a:xfrm>
            <a:off x="7125588" y="4118766"/>
            <a:ext cx="720000" cy="432000"/>
          </a:xfrm>
          <a:prstGeom prst="rightArrow">
            <a:avLst/>
          </a:prstGeom>
          <a:solidFill>
            <a:schemeClr val="accent4">
              <a:lumMod val="60000"/>
              <a:lumOff val="4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b="1">
              <a:latin typeface="Times New Roman" panose="02020603050405020304" pitchFamily="18" charset="0"/>
              <a:ea typeface="Noto Serif TC ExtraBold" panose="02020200000000000000" pitchFamily="18" charset="-128"/>
              <a:cs typeface="Times New Roman" panose="02020603050405020304" pitchFamily="18" charset="0"/>
            </a:endParaRPr>
          </a:p>
        </p:txBody>
      </p:sp>
      <p:grpSp>
        <p:nvGrpSpPr>
          <p:cNvPr id="29" name="群組 28">
            <a:extLst>
              <a:ext uri="{FF2B5EF4-FFF2-40B4-BE49-F238E27FC236}">
                <a16:creationId xmlns:a16="http://schemas.microsoft.com/office/drawing/2014/main" id="{E7AE47A8-BF64-84F4-6A27-F279D33C60BB}"/>
              </a:ext>
            </a:extLst>
          </p:cNvPr>
          <p:cNvGrpSpPr/>
          <p:nvPr/>
        </p:nvGrpSpPr>
        <p:grpSpPr>
          <a:xfrm>
            <a:off x="8308271" y="2629067"/>
            <a:ext cx="2708706" cy="1468527"/>
            <a:chOff x="8308271" y="2223951"/>
            <a:chExt cx="2708706" cy="1468527"/>
          </a:xfrm>
        </p:grpSpPr>
        <p:grpSp>
          <p:nvGrpSpPr>
            <p:cNvPr id="25" name="群組 24">
              <a:extLst>
                <a:ext uri="{FF2B5EF4-FFF2-40B4-BE49-F238E27FC236}">
                  <a16:creationId xmlns:a16="http://schemas.microsoft.com/office/drawing/2014/main" id="{50B28F82-FB73-6DFD-5B88-8CBD8E3720F1}"/>
                </a:ext>
              </a:extLst>
            </p:cNvPr>
            <p:cNvGrpSpPr/>
            <p:nvPr/>
          </p:nvGrpSpPr>
          <p:grpSpPr>
            <a:xfrm>
              <a:off x="9122624" y="2287790"/>
              <a:ext cx="1894353" cy="1404688"/>
              <a:chOff x="9699986" y="2046712"/>
              <a:chExt cx="1894353" cy="1404688"/>
            </a:xfrm>
          </p:grpSpPr>
          <p:pic>
            <p:nvPicPr>
              <p:cNvPr id="11" name="圖片 10">
                <a:extLst>
                  <a:ext uri="{FF2B5EF4-FFF2-40B4-BE49-F238E27FC236}">
                    <a16:creationId xmlns:a16="http://schemas.microsoft.com/office/drawing/2014/main" id="{F8365EE9-D10D-2683-5825-B4878896337C}"/>
                  </a:ext>
                </a:extLst>
              </p:cNvPr>
              <p:cNvPicPr>
                <a:picLocks noChangeAspect="1"/>
              </p:cNvPicPr>
              <p:nvPr/>
            </p:nvPicPr>
            <p:blipFill>
              <a:blip r:embed="rId5"/>
              <a:stretch>
                <a:fillRect/>
              </a:stretch>
            </p:blipFill>
            <p:spPr>
              <a:xfrm>
                <a:off x="9699986" y="2371400"/>
                <a:ext cx="1080000" cy="1080000"/>
              </a:xfrm>
              <a:prstGeom prst="rect">
                <a:avLst/>
              </a:prstGeom>
            </p:spPr>
          </p:pic>
          <p:pic>
            <p:nvPicPr>
              <p:cNvPr id="24" name="圖片 23">
                <a:extLst>
                  <a:ext uri="{FF2B5EF4-FFF2-40B4-BE49-F238E27FC236}">
                    <a16:creationId xmlns:a16="http://schemas.microsoft.com/office/drawing/2014/main" id="{2EF3CB50-9351-AE12-A9DF-4B4659B3DB86}"/>
                  </a:ext>
                </a:extLst>
              </p:cNvPr>
              <p:cNvPicPr>
                <a:picLocks noChangeAspect="1"/>
              </p:cNvPicPr>
              <p:nvPr/>
            </p:nvPicPr>
            <p:blipFill>
              <a:blip r:embed="rId6"/>
              <a:stretch>
                <a:fillRect/>
              </a:stretch>
            </p:blipFill>
            <p:spPr>
              <a:xfrm>
                <a:off x="10637177" y="2046712"/>
                <a:ext cx="957162" cy="957162"/>
              </a:xfrm>
              <a:prstGeom prst="rect">
                <a:avLst/>
              </a:prstGeom>
            </p:spPr>
          </p:pic>
        </p:grpSp>
        <p:pic>
          <p:nvPicPr>
            <p:cNvPr id="28" name="圖片 27">
              <a:extLst>
                <a:ext uri="{FF2B5EF4-FFF2-40B4-BE49-F238E27FC236}">
                  <a16:creationId xmlns:a16="http://schemas.microsoft.com/office/drawing/2014/main" id="{7981A89C-701E-F82C-73B5-37B0FC90264D}"/>
                </a:ext>
              </a:extLst>
            </p:cNvPr>
            <p:cNvPicPr>
              <a:picLocks noChangeAspect="1"/>
            </p:cNvPicPr>
            <p:nvPr/>
          </p:nvPicPr>
          <p:blipFill>
            <a:blip r:embed="rId7"/>
            <a:stretch>
              <a:fillRect/>
            </a:stretch>
          </p:blipFill>
          <p:spPr>
            <a:xfrm>
              <a:off x="8308271" y="2223951"/>
              <a:ext cx="937191" cy="937191"/>
            </a:xfrm>
            <a:prstGeom prst="rect">
              <a:avLst/>
            </a:prstGeom>
          </p:spPr>
        </p:pic>
      </p:grpSp>
      <p:sp>
        <p:nvSpPr>
          <p:cNvPr id="2" name="矩形 1">
            <a:extLst>
              <a:ext uri="{FF2B5EF4-FFF2-40B4-BE49-F238E27FC236}">
                <a16:creationId xmlns:a16="http://schemas.microsoft.com/office/drawing/2014/main" id="{CC957028-92E7-DB43-9C48-380362B8E70A}"/>
              </a:ext>
            </a:extLst>
          </p:cNvPr>
          <p:cNvSpPr/>
          <p:nvPr/>
        </p:nvSpPr>
        <p:spPr>
          <a:xfrm>
            <a:off x="0" y="1284791"/>
            <a:ext cx="12175801" cy="4919241"/>
          </a:xfrm>
          <a:prstGeom prst="rect">
            <a:avLst/>
          </a:prstGeom>
          <a:solidFill>
            <a:schemeClr val="bg1">
              <a:lumMod val="95000"/>
              <a:alpha val="8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平行四邊形 2">
            <a:extLst>
              <a:ext uri="{FF2B5EF4-FFF2-40B4-BE49-F238E27FC236}">
                <a16:creationId xmlns:a16="http://schemas.microsoft.com/office/drawing/2014/main" id="{B8CAA88F-E450-5F04-8DCE-F029382A25B0}"/>
              </a:ext>
            </a:extLst>
          </p:cNvPr>
          <p:cNvSpPr/>
          <p:nvPr/>
        </p:nvSpPr>
        <p:spPr>
          <a:xfrm>
            <a:off x="1921643" y="2602918"/>
            <a:ext cx="8332513" cy="1659762"/>
          </a:xfrm>
          <a:prstGeom prst="parallelogram">
            <a:avLst>
              <a:gd name="adj" fmla="val 13785"/>
            </a:avLst>
          </a:prstGeom>
          <a:solidFill>
            <a:schemeClr val="accent4">
              <a:lumMod val="40000"/>
              <a:lumOff val="60000"/>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sz="2400"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針對「健保資料」與「懸浮微粒</a:t>
            </a:r>
            <a:r>
              <a:rPr kumimoji="1" lang="en-US" altLang="zh-TW" sz="2400"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PM2.5 </a:t>
            </a:r>
            <a:r>
              <a:rPr kumimoji="1" lang="zh-TW" altLang="en-US" sz="2400"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」之探討</a:t>
            </a:r>
            <a:endParaRPr kumimoji="1" lang="en-US" altLang="zh-TW" sz="2400"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endParaRPr>
          </a:p>
        </p:txBody>
      </p:sp>
      <p:sp>
        <p:nvSpPr>
          <p:cNvPr id="4" name="圓角矩形 3">
            <a:extLst>
              <a:ext uri="{FF2B5EF4-FFF2-40B4-BE49-F238E27FC236}">
                <a16:creationId xmlns:a16="http://schemas.microsoft.com/office/drawing/2014/main" id="{8776B542-297A-47F6-DE34-E16D0AEB128A}"/>
              </a:ext>
            </a:extLst>
          </p:cNvPr>
          <p:cNvSpPr/>
          <p:nvPr/>
        </p:nvSpPr>
        <p:spPr>
          <a:xfrm>
            <a:off x="3327137" y="169446"/>
            <a:ext cx="1620000" cy="54000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041458B-89C9-A91D-CE51-49B52B525B5C}"/>
              </a:ext>
            </a:extLst>
          </p:cNvPr>
          <p:cNvSpPr/>
          <p:nvPr/>
        </p:nvSpPr>
        <p:spPr>
          <a:xfrm>
            <a:off x="0" y="-18075"/>
            <a:ext cx="12192000" cy="92481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pic>
        <p:nvPicPr>
          <p:cNvPr id="36" name="圖片 35" descr="一張含有 圖形, 字型, 圓形, 藝術 的圖片&#10;&#10;AI 產生的內容可能不正確。">
            <a:extLst>
              <a:ext uri="{FF2B5EF4-FFF2-40B4-BE49-F238E27FC236}">
                <a16:creationId xmlns:a16="http://schemas.microsoft.com/office/drawing/2014/main" id="{E6FA9E89-34F2-3C19-E06B-8DADA18F9460}"/>
              </a:ext>
            </a:extLst>
          </p:cNvPr>
          <p:cNvPicPr>
            <a:picLocks noChangeAspect="1"/>
          </p:cNvPicPr>
          <p:nvPr/>
        </p:nvPicPr>
        <p:blipFill>
          <a:blip r:embed="rId8"/>
          <a:stretch>
            <a:fillRect/>
          </a:stretch>
        </p:blipFill>
        <p:spPr>
          <a:xfrm>
            <a:off x="11307662" y="21629"/>
            <a:ext cx="540000" cy="540000"/>
          </a:xfrm>
          <a:prstGeom prst="rect">
            <a:avLst/>
          </a:prstGeom>
        </p:spPr>
      </p:pic>
      <p:pic>
        <p:nvPicPr>
          <p:cNvPr id="37" name="圖片 36" descr="一張含有 圖形, 字型, 圓形, 藝術 的圖片&#10;&#10;AI 產生的內容可能不正確。">
            <a:extLst>
              <a:ext uri="{FF2B5EF4-FFF2-40B4-BE49-F238E27FC236}">
                <a16:creationId xmlns:a16="http://schemas.microsoft.com/office/drawing/2014/main" id="{1EC39158-272E-28F5-66BB-1FEF8A2A9CFD}"/>
              </a:ext>
            </a:extLst>
          </p:cNvPr>
          <p:cNvPicPr>
            <a:picLocks noChangeAspect="1"/>
          </p:cNvPicPr>
          <p:nvPr/>
        </p:nvPicPr>
        <p:blipFill>
          <a:blip r:embed="rId8"/>
          <a:stretch>
            <a:fillRect/>
          </a:stretch>
        </p:blipFill>
        <p:spPr>
          <a:xfrm>
            <a:off x="10797321" y="258164"/>
            <a:ext cx="540000" cy="540000"/>
          </a:xfrm>
          <a:prstGeom prst="rect">
            <a:avLst/>
          </a:prstGeom>
        </p:spPr>
      </p:pic>
      <p:pic>
        <p:nvPicPr>
          <p:cNvPr id="38" name="圖片 37" descr="一張含有 字型, 符號, 圖形, 美工圖案 的圖片&#10;&#10;AI 產生的內容可能不正確。">
            <a:extLst>
              <a:ext uri="{FF2B5EF4-FFF2-40B4-BE49-F238E27FC236}">
                <a16:creationId xmlns:a16="http://schemas.microsoft.com/office/drawing/2014/main" id="{B93E5DD2-7B25-508F-9D4B-5DB44B3BF6E0}"/>
              </a:ext>
            </a:extLst>
          </p:cNvPr>
          <p:cNvPicPr>
            <a:picLocks noChangeAspect="1"/>
          </p:cNvPicPr>
          <p:nvPr/>
        </p:nvPicPr>
        <p:blipFill>
          <a:blip r:embed="rId9"/>
          <a:stretch>
            <a:fillRect/>
          </a:stretch>
        </p:blipFill>
        <p:spPr>
          <a:xfrm>
            <a:off x="338044" y="78164"/>
            <a:ext cx="720000" cy="720000"/>
          </a:xfrm>
          <a:prstGeom prst="rect">
            <a:avLst/>
          </a:prstGeom>
        </p:spPr>
      </p:pic>
      <p:pic>
        <p:nvPicPr>
          <p:cNvPr id="39" name="圖片 38" descr="一張含有 圖形, 字型, 圓形, 藝術 的圖片&#10;&#10;AI 產生的內容可能不正確。">
            <a:extLst>
              <a:ext uri="{FF2B5EF4-FFF2-40B4-BE49-F238E27FC236}">
                <a16:creationId xmlns:a16="http://schemas.microsoft.com/office/drawing/2014/main" id="{F6D142AF-918C-BB0C-6091-82D65DDCA8C3}"/>
              </a:ext>
            </a:extLst>
          </p:cNvPr>
          <p:cNvPicPr>
            <a:picLocks noChangeAspect="1"/>
          </p:cNvPicPr>
          <p:nvPr/>
        </p:nvPicPr>
        <p:blipFill>
          <a:blip r:embed="rId8"/>
          <a:stretch>
            <a:fillRect/>
          </a:stretch>
        </p:blipFill>
        <p:spPr>
          <a:xfrm>
            <a:off x="11667662" y="513117"/>
            <a:ext cx="360000" cy="360000"/>
          </a:xfrm>
          <a:prstGeom prst="rect">
            <a:avLst/>
          </a:prstGeom>
        </p:spPr>
      </p:pic>
      <p:sp>
        <p:nvSpPr>
          <p:cNvPr id="40" name="投影片編號版面配置區 39">
            <a:extLst>
              <a:ext uri="{FF2B5EF4-FFF2-40B4-BE49-F238E27FC236}">
                <a16:creationId xmlns:a16="http://schemas.microsoft.com/office/drawing/2014/main" id="{169F1301-22D2-4414-FBE4-6BF01B705D68}"/>
              </a:ext>
            </a:extLst>
          </p:cNvPr>
          <p:cNvSpPr>
            <a:spLocks noGrp="1"/>
          </p:cNvSpPr>
          <p:nvPr>
            <p:ph type="sldNum" sz="quarter" idx="12"/>
          </p:nvPr>
        </p:nvSpPr>
        <p:spPr/>
        <p:txBody>
          <a:bodyPr/>
          <a:lstStyle/>
          <a:p>
            <a:fld id="{B2EE65BD-2A04-9A47-8DB5-951B4720CA03}" type="slidenum">
              <a:rPr kumimoji="1" lang="zh-TW" altLang="en-US" smtClean="0"/>
              <a:t>9</a:t>
            </a:fld>
            <a:endParaRPr kumimoji="1" lang="zh-TW" altLang="en-US"/>
          </a:p>
        </p:txBody>
      </p:sp>
      <p:grpSp>
        <p:nvGrpSpPr>
          <p:cNvPr id="53" name="群組 52">
            <a:extLst>
              <a:ext uri="{FF2B5EF4-FFF2-40B4-BE49-F238E27FC236}">
                <a16:creationId xmlns:a16="http://schemas.microsoft.com/office/drawing/2014/main" id="{6C161D05-1E39-4041-AF94-99E2C8CD699E}"/>
              </a:ext>
            </a:extLst>
          </p:cNvPr>
          <p:cNvGrpSpPr/>
          <p:nvPr/>
        </p:nvGrpSpPr>
        <p:grpSpPr>
          <a:xfrm>
            <a:off x="5190554" y="169446"/>
            <a:ext cx="1620000" cy="540000"/>
            <a:chOff x="1445621" y="191648"/>
            <a:chExt cx="1620000" cy="540000"/>
          </a:xfrm>
          <a:noFill/>
        </p:grpSpPr>
        <p:sp>
          <p:nvSpPr>
            <p:cNvPr id="54" name="圓角矩形 17">
              <a:extLst>
                <a:ext uri="{FF2B5EF4-FFF2-40B4-BE49-F238E27FC236}">
                  <a16:creationId xmlns:a16="http://schemas.microsoft.com/office/drawing/2014/main" id="{06AD80EB-A4B1-470D-9EA7-605C24B85D6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字方塊 54">
              <a:extLst>
                <a:ext uri="{FF2B5EF4-FFF2-40B4-BE49-F238E27FC236}">
                  <a16:creationId xmlns:a16="http://schemas.microsoft.com/office/drawing/2014/main" id="{2CBE971C-3E2C-45EF-8CB4-5BDB46DC1C87}"/>
                </a:ext>
              </a:extLst>
            </p:cNvPr>
            <p:cNvSpPr txBox="1"/>
            <p:nvPr/>
          </p:nvSpPr>
          <p:spPr>
            <a:xfrm>
              <a:off x="1701631" y="276649"/>
              <a:ext cx="1107996"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結論</a:t>
              </a:r>
            </a:p>
          </p:txBody>
        </p:sp>
      </p:grpSp>
      <p:grpSp>
        <p:nvGrpSpPr>
          <p:cNvPr id="56" name="群組 55">
            <a:extLst>
              <a:ext uri="{FF2B5EF4-FFF2-40B4-BE49-F238E27FC236}">
                <a16:creationId xmlns:a16="http://schemas.microsoft.com/office/drawing/2014/main" id="{3512CA7B-1030-4C9E-A239-49F2081B8064}"/>
              </a:ext>
            </a:extLst>
          </p:cNvPr>
          <p:cNvGrpSpPr/>
          <p:nvPr/>
        </p:nvGrpSpPr>
        <p:grpSpPr>
          <a:xfrm>
            <a:off x="7087787" y="169446"/>
            <a:ext cx="1620000" cy="540000"/>
            <a:chOff x="1445621" y="191648"/>
            <a:chExt cx="1620000" cy="540000"/>
          </a:xfrm>
          <a:noFill/>
        </p:grpSpPr>
        <p:sp>
          <p:nvSpPr>
            <p:cNvPr id="57" name="圓角矩形 20">
              <a:extLst>
                <a:ext uri="{FF2B5EF4-FFF2-40B4-BE49-F238E27FC236}">
                  <a16:creationId xmlns:a16="http://schemas.microsoft.com/office/drawing/2014/main" id="{D5801601-B9D6-4F4D-843C-E79637F3FA18}"/>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字方塊 57">
              <a:extLst>
                <a:ext uri="{FF2B5EF4-FFF2-40B4-BE49-F238E27FC236}">
                  <a16:creationId xmlns:a16="http://schemas.microsoft.com/office/drawing/2014/main" id="{CFC2F5FD-F4E7-4D9C-9F79-7ADF10A7ECD2}"/>
                </a:ext>
              </a:extLst>
            </p:cNvPr>
            <p:cNvSpPr txBox="1"/>
            <p:nvPr/>
          </p:nvSpPr>
          <p:spPr>
            <a:xfrm>
              <a:off x="1701633" y="275700"/>
              <a:ext cx="1107996" cy="369332"/>
            </a:xfrm>
            <a:prstGeom prst="rect">
              <a:avLst/>
            </a:prstGeom>
            <a:grpFill/>
            <a:ln>
              <a:noFill/>
            </a:ln>
          </p:spPr>
          <p:txBody>
            <a:bodyPr wrap="non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未來工作</a:t>
              </a:r>
            </a:p>
          </p:txBody>
        </p:sp>
      </p:grpSp>
      <p:grpSp>
        <p:nvGrpSpPr>
          <p:cNvPr id="59" name="群組 58">
            <a:extLst>
              <a:ext uri="{FF2B5EF4-FFF2-40B4-BE49-F238E27FC236}">
                <a16:creationId xmlns:a16="http://schemas.microsoft.com/office/drawing/2014/main" id="{CB6E1417-3C58-405B-ADF6-0FB9C5AF7638}"/>
              </a:ext>
            </a:extLst>
          </p:cNvPr>
          <p:cNvGrpSpPr/>
          <p:nvPr/>
        </p:nvGrpSpPr>
        <p:grpSpPr>
          <a:xfrm>
            <a:off x="1396088" y="168164"/>
            <a:ext cx="1620000" cy="540000"/>
            <a:chOff x="1445621" y="191648"/>
            <a:chExt cx="1620000" cy="540000"/>
          </a:xfrm>
          <a:solidFill>
            <a:schemeClr val="accent4"/>
          </a:solidFill>
        </p:grpSpPr>
        <p:sp>
          <p:nvSpPr>
            <p:cNvPr id="60" name="圓角矩形 11">
              <a:extLst>
                <a:ext uri="{FF2B5EF4-FFF2-40B4-BE49-F238E27FC236}">
                  <a16:creationId xmlns:a16="http://schemas.microsoft.com/office/drawing/2014/main" id="{9AD57227-928A-485E-9643-27986FD49BD2}"/>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61" name="文字方塊 60">
              <a:extLst>
                <a:ext uri="{FF2B5EF4-FFF2-40B4-BE49-F238E27FC236}">
                  <a16:creationId xmlns:a16="http://schemas.microsoft.com/office/drawing/2014/main" id="{612E97E4-58D4-493E-8AEF-A1176141721B}"/>
                </a:ext>
              </a:extLst>
            </p:cNvPr>
            <p:cNvSpPr txBox="1"/>
            <p:nvPr/>
          </p:nvSpPr>
          <p:spPr>
            <a:xfrm>
              <a:off x="1701631" y="276982"/>
              <a:ext cx="1107996" cy="369332"/>
            </a:xfrm>
            <a:prstGeom prst="rect">
              <a:avLst/>
            </a:prstGeom>
            <a:grpFill/>
          </p:spPr>
          <p:txBody>
            <a:bodyPr wrap="none" rtlCol="0">
              <a:spAutoFit/>
            </a:bodyPr>
            <a:lstStyle/>
            <a:p>
              <a:r>
                <a:rPr kumimoji="1" lang="zh-TW" altLang="en-US" b="1" dirty="0">
                  <a:solidFill>
                    <a:schemeClr val="bg1"/>
                  </a:solidFill>
                  <a:latin typeface="Times New Roman" panose="02020603050405020304" pitchFamily="18" charset="0"/>
                  <a:ea typeface="Noto Serif TC ExtraBold" panose="02020200000000000000" pitchFamily="18" charset="-128"/>
                  <a:cs typeface="Times New Roman" panose="02020603050405020304" pitchFamily="18" charset="0"/>
                </a:rPr>
                <a:t>資料處理</a:t>
              </a:r>
            </a:p>
          </p:txBody>
        </p:sp>
      </p:grpSp>
      <p:grpSp>
        <p:nvGrpSpPr>
          <p:cNvPr id="62" name="群組 61">
            <a:extLst>
              <a:ext uri="{FF2B5EF4-FFF2-40B4-BE49-F238E27FC236}">
                <a16:creationId xmlns:a16="http://schemas.microsoft.com/office/drawing/2014/main" id="{582E9678-3C10-41E9-97F3-28A782D00CCD}"/>
              </a:ext>
            </a:extLst>
          </p:cNvPr>
          <p:cNvGrpSpPr/>
          <p:nvPr/>
        </p:nvGrpSpPr>
        <p:grpSpPr>
          <a:xfrm>
            <a:off x="3293321" y="169446"/>
            <a:ext cx="1620000" cy="540000"/>
            <a:chOff x="1445621" y="191648"/>
            <a:chExt cx="1620000" cy="540000"/>
          </a:xfrm>
          <a:noFill/>
        </p:grpSpPr>
        <p:sp>
          <p:nvSpPr>
            <p:cNvPr id="63" name="圓角矩形 14">
              <a:extLst>
                <a:ext uri="{FF2B5EF4-FFF2-40B4-BE49-F238E27FC236}">
                  <a16:creationId xmlns:a16="http://schemas.microsoft.com/office/drawing/2014/main" id="{A513DE3E-9D2F-42E2-B5A8-78426B2B8DE4}"/>
                </a:ext>
              </a:extLst>
            </p:cNvPr>
            <p:cNvSpPr/>
            <p:nvPr/>
          </p:nvSpPr>
          <p:spPr>
            <a:xfrm>
              <a:off x="1445621" y="191648"/>
              <a:ext cx="1620000" cy="540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字方塊 63">
              <a:extLst>
                <a:ext uri="{FF2B5EF4-FFF2-40B4-BE49-F238E27FC236}">
                  <a16:creationId xmlns:a16="http://schemas.microsoft.com/office/drawing/2014/main" id="{625E9D1D-CED5-407F-9B0E-A44932889128}"/>
                </a:ext>
              </a:extLst>
            </p:cNvPr>
            <p:cNvSpPr txBox="1"/>
            <p:nvPr/>
          </p:nvSpPr>
          <p:spPr>
            <a:xfrm>
              <a:off x="1662398" y="275788"/>
              <a:ext cx="1187450" cy="369332"/>
            </a:xfrm>
            <a:prstGeom prst="rect">
              <a:avLst/>
            </a:prstGeom>
            <a:grpFill/>
            <a:ln>
              <a:noFill/>
            </a:ln>
          </p:spPr>
          <p:txBody>
            <a:bodyPr wrap="square" rtlCol="0">
              <a:spAutoFit/>
            </a:bodyPr>
            <a:lstStyle/>
            <a:p>
              <a:pPr algn="ctr"/>
              <a:r>
                <a:rPr kumimoji="1" lang="zh-TW" altLang="en-US" b="1" dirty="0">
                  <a:solidFill>
                    <a:schemeClr val="bg2">
                      <a:lumMod val="25000"/>
                    </a:schemeClr>
                  </a:solidFill>
                  <a:latin typeface="Times New Roman" panose="02020603050405020304" pitchFamily="18" charset="0"/>
                  <a:ea typeface="Noto Serif TC ExtraBold" panose="02020200000000000000" pitchFamily="18" charset="-128"/>
                  <a:cs typeface="Times New Roman" panose="02020603050405020304" pitchFamily="18" charset="0"/>
                </a:rPr>
                <a:t>資料分析</a:t>
              </a:r>
            </a:p>
          </p:txBody>
        </p:sp>
      </p:grpSp>
    </p:spTree>
    <p:extLst>
      <p:ext uri="{BB962C8B-B14F-4D97-AF65-F5344CB8AC3E}">
        <p14:creationId xmlns:p14="http://schemas.microsoft.com/office/powerpoint/2010/main" val="1828543810"/>
      </p:ext>
    </p:extLst>
  </p:cSld>
  <p:clrMapOvr>
    <a:masterClrMapping/>
  </p:clrMapOvr>
</p:sld>
</file>

<file path=ppt/theme/theme1.xml><?xml version="1.0" encoding="utf-8"?>
<a:theme xmlns:a="http://schemas.openxmlformats.org/drawingml/2006/main" name="Office 佈景主題">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1107</TotalTime>
  <Words>2925</Words>
  <Application>Microsoft Office PowerPoint</Application>
  <PresentationFormat>寬螢幕</PresentationFormat>
  <Paragraphs>1101</Paragraphs>
  <Slides>48</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48</vt:i4>
      </vt:variant>
    </vt:vector>
  </HeadingPairs>
  <TitlesOfParts>
    <vt:vector size="60" baseType="lpstr">
      <vt:lpstr>Aptos</vt:lpstr>
      <vt:lpstr>Aptos Display</vt:lpstr>
      <vt:lpstr>Noto Sans TC Medium</vt:lpstr>
      <vt:lpstr>Noto Serif TC ExtraBold</vt:lpstr>
      <vt:lpstr>Microsoft JhengHei</vt:lpstr>
      <vt:lpstr>Microsoft JhengHei</vt:lpstr>
      <vt:lpstr>標楷體</vt:lpstr>
      <vt:lpstr>Arial</vt:lpstr>
      <vt:lpstr>Cambria Math</vt:lpstr>
      <vt:lpstr>Times New Roman</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朱泊原</dc:creator>
  <cp:lastModifiedBy>庭毅 林</cp:lastModifiedBy>
  <cp:revision>33</cp:revision>
  <dcterms:created xsi:type="dcterms:W3CDTF">2025-06-15T12:43:57Z</dcterms:created>
  <dcterms:modified xsi:type="dcterms:W3CDTF">2025-07-24T13:49:18Z</dcterms:modified>
</cp:coreProperties>
</file>